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3" r:id="rId1"/>
    <p:sldMasterId id="2147483664" r:id="rId2"/>
    <p:sldMasterId id="2147483665" r:id="rId3"/>
  </p:sldMasterIdLst>
  <p:notesMasterIdLst>
    <p:notesMasterId r:id="rId18"/>
  </p:notesMasterIdLst>
  <p:sldIdLst>
    <p:sldId id="256" r:id="rId4"/>
    <p:sldId id="257" r:id="rId5"/>
    <p:sldId id="270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8" r:id="rId15"/>
    <p:sldId id="271" r:id="rId16"/>
    <p:sldId id="269" r:id="rId17"/>
  </p:sldIdLst>
  <p:sldSz cx="12192000" cy="6858000"/>
  <p:notesSz cx="6797675" cy="9928225"/>
  <p:embeddedFontLst>
    <p:embeddedFont>
      <p:font typeface="Tahoma" panose="020B0604030504040204" pitchFamily="34" charset="0"/>
      <p:regular r:id="rId19"/>
      <p:bold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orient="horz" pos="845">
          <p15:clr>
            <a:srgbClr val="A4A3A4"/>
          </p15:clr>
        </p15:guide>
        <p15:guide id="3" pos="393">
          <p15:clr>
            <a:srgbClr val="A4A3A4"/>
          </p15:clr>
        </p15:guide>
        <p15:guide id="4" orient="horz" pos="300">
          <p15:clr>
            <a:srgbClr val="A4A3A4"/>
          </p15:clr>
        </p15:guide>
        <p15:guide id="5" orient="horz" pos="527">
          <p15:clr>
            <a:srgbClr val="A4A3A4"/>
          </p15:clr>
        </p15:guide>
        <p15:guide id="6" pos="3840">
          <p15:clr>
            <a:srgbClr val="A4A3A4"/>
          </p15:clr>
        </p15:guide>
        <p15:guide id="7" pos="7287">
          <p15:clr>
            <a:srgbClr val="A4A3A4"/>
          </p15:clr>
        </p15:guide>
        <p15:guide id="8" pos="5746">
          <p15:clr>
            <a:srgbClr val="A4A3A4"/>
          </p15:clr>
        </p15:guide>
        <p15:guide id="9" orient="horz" pos="2886">
          <p15:clr>
            <a:srgbClr val="A4A3A4"/>
          </p15:clr>
        </p15:guide>
        <p15:guide id="10" orient="horz" pos="2568">
          <p15:clr>
            <a:srgbClr val="A4A3A4"/>
          </p15:clr>
        </p15:guide>
        <p15:guide id="11" orient="horz" pos="261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" initials="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D4BBBDC-2EA1-4836-B58F-7084255D04C9}">
  <a:tblStyle styleId="{6D4BBBDC-2EA1-4836-B58F-7084255D04C9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5F7E6"/>
          </a:solidFill>
        </a:fill>
      </a:tcStyle>
    </a:wholeTbl>
    <a:band1H>
      <a:tcTxStyle b="off" i="off"/>
      <a:tcStyle>
        <a:tcBdr/>
        <a:fill>
          <a:solidFill>
            <a:srgbClr val="ECEFCA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ECEFCA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83"/>
    <p:restoredTop sz="94694"/>
  </p:normalViewPr>
  <p:slideViewPr>
    <p:cSldViewPr snapToGrid="0">
      <p:cViewPr varScale="1">
        <p:scale>
          <a:sx n="41" d="100"/>
          <a:sy n="41" d="100"/>
        </p:scale>
        <p:origin x="936" y="60"/>
      </p:cViewPr>
      <p:guideLst>
        <p:guide orient="horz" pos="4247"/>
        <p:guide orient="horz" pos="845"/>
        <p:guide pos="393"/>
        <p:guide orient="horz" pos="300"/>
        <p:guide orient="horz" pos="527"/>
        <p:guide pos="3840"/>
        <p:guide pos="7287"/>
        <p:guide pos="5746"/>
        <p:guide orient="horz" pos="2886"/>
        <p:guide orient="horz" pos="2568"/>
        <p:guide orient="horz" pos="261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3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2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6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5.fntdata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font" Target="fonts/font1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4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2945659" cy="498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5" y="0"/>
            <a:ext cx="2945659" cy="498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0688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1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5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1" name="Google Shape;12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2" name="Google Shape;272;p11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00" cy="39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3" name="Google Shape;273;p11:notes"/>
          <p:cNvSpPr txBox="1">
            <a:spLocks noGrp="1"/>
          </p:cNvSpPr>
          <p:nvPr>
            <p:ph type="sldNum" idx="12"/>
          </p:nvPr>
        </p:nvSpPr>
        <p:spPr>
          <a:xfrm>
            <a:off x="3850445" y="9430091"/>
            <a:ext cx="29457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8" name="Google Shape;308;p13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9" name="Google Shape;309;p13:notes"/>
          <p:cNvSpPr txBox="1">
            <a:spLocks noGrp="1"/>
          </p:cNvSpPr>
          <p:nvPr>
            <p:ph type="sldNum" idx="12"/>
          </p:nvPr>
        </p:nvSpPr>
        <p:spPr>
          <a:xfrm>
            <a:off x="3850445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4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2" name="Google Shape;32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7" name="Google Shape;12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4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4" name="Google Shape;16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6" name="Google Shape;176;p5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7" name="Google Shape;177;p5:notes"/>
          <p:cNvSpPr txBox="1">
            <a:spLocks noGrp="1"/>
          </p:cNvSpPr>
          <p:nvPr>
            <p:ph type="sldNum" idx="12"/>
          </p:nvPr>
        </p:nvSpPr>
        <p:spPr>
          <a:xfrm>
            <a:off x="3850445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" name="Google Shape;186;p6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00" cy="39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7" name="Google Shape;187;p6:notes"/>
          <p:cNvSpPr txBox="1">
            <a:spLocks noGrp="1"/>
          </p:cNvSpPr>
          <p:nvPr>
            <p:ph type="sldNum" idx="12"/>
          </p:nvPr>
        </p:nvSpPr>
        <p:spPr>
          <a:xfrm>
            <a:off x="3850445" y="9430091"/>
            <a:ext cx="29457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7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8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2" name="Google Shape;212;p9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00" cy="39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slide shows those who have completed the process to become members of the MtW Partner Network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the left are the commercial training providers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we go across to the middle, this area includes the charitable training providers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right hand side shows those who work in youth outreach and will build confidence and provide support prior to a person commencing an employability course.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 employability course will teach a skill such as customer service combined with Maths and English plus other specialist areas such as conflict management. The variety of courses which can be provided are vast.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3" name="Google Shape;213;p9:notes"/>
          <p:cNvSpPr txBox="1">
            <a:spLocks noGrp="1"/>
          </p:cNvSpPr>
          <p:nvPr>
            <p:ph type="sldNum" idx="12"/>
          </p:nvPr>
        </p:nvSpPr>
        <p:spPr>
          <a:xfrm>
            <a:off x="3850445" y="9430091"/>
            <a:ext cx="29457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8" name="Google Shape;248;p10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00" cy="39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9" name="Google Shape;249;p10:notes"/>
          <p:cNvSpPr txBox="1">
            <a:spLocks noGrp="1"/>
          </p:cNvSpPr>
          <p:nvPr>
            <p:ph type="sldNum" idx="12"/>
          </p:nvPr>
        </p:nvSpPr>
        <p:spPr>
          <a:xfrm>
            <a:off x="3850445" y="9430091"/>
            <a:ext cx="29457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10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tW Title Page">
  <p:cSld name="MtW Title Pag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88" y="1591"/>
            <a:ext cx="1588" cy="1587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103451" y="4999898"/>
            <a:ext cx="5952660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0388D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80388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105760" y="5657480"/>
            <a:ext cx="5952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095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1"/>
              <a:buNone/>
              <a:defRPr sz="1801" b="1" cap="none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D9E088"/>
              </a:buClr>
              <a:buSzPts val="1300"/>
              <a:buNone/>
              <a:defRPr>
                <a:solidFill>
                  <a:srgbClr val="D9E088"/>
                </a:solidFill>
              </a:defRPr>
            </a:lvl2pPr>
            <a:lvl3pPr lvl="2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D9E088"/>
              </a:buClr>
              <a:buSzPts val="1200"/>
              <a:buNone/>
              <a:defRPr>
                <a:solidFill>
                  <a:srgbClr val="D9E088"/>
                </a:solidFill>
              </a:defRPr>
            </a:lvl3pPr>
            <a:lvl4pPr lvl="3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D9E088"/>
              </a:buClr>
              <a:buSzPts val="1200"/>
              <a:buNone/>
              <a:defRPr>
                <a:solidFill>
                  <a:srgbClr val="D9E088"/>
                </a:solidFill>
              </a:defRPr>
            </a:lvl4pPr>
            <a:lvl5pPr lvl="4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D9E088"/>
              </a:buClr>
              <a:buSzPts val="1200"/>
              <a:buNone/>
              <a:defRPr>
                <a:solidFill>
                  <a:srgbClr val="D9E088"/>
                </a:solidFill>
              </a:defRPr>
            </a:lvl5pPr>
            <a:lvl6pPr lvl="5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D9E088"/>
              </a:buClr>
              <a:buSzPts val="1500"/>
              <a:buNone/>
              <a:defRPr>
                <a:solidFill>
                  <a:srgbClr val="D9E088"/>
                </a:solidFill>
              </a:defRPr>
            </a:lvl6pPr>
            <a:lvl7pPr lvl="6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D9E088"/>
              </a:buClr>
              <a:buSzPts val="1500"/>
              <a:buNone/>
              <a:defRPr>
                <a:solidFill>
                  <a:srgbClr val="D9E088"/>
                </a:solidFill>
              </a:defRPr>
            </a:lvl7pPr>
            <a:lvl8pPr lvl="7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D9E088"/>
              </a:buClr>
              <a:buSzPts val="1500"/>
              <a:buNone/>
              <a:defRPr>
                <a:solidFill>
                  <a:srgbClr val="D9E088"/>
                </a:solidFill>
              </a:defRPr>
            </a:lvl8pPr>
            <a:lvl9pPr lvl="8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D9E088"/>
              </a:buClr>
              <a:buSzPts val="1500"/>
              <a:buNone/>
              <a:defRPr>
                <a:solidFill>
                  <a:srgbClr val="D9E088"/>
                </a:solidFill>
              </a:defRPr>
            </a:lvl9pPr>
          </a:lstStyle>
          <a:p>
            <a:endParaRPr/>
          </a:p>
        </p:txBody>
      </p:sp>
      <p:pic>
        <p:nvPicPr>
          <p:cNvPr id="18" name="Google Shape;1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3035" y="764704"/>
            <a:ext cx="4164853" cy="3559772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"/>
          <p:cNvSpPr txBox="1">
            <a:spLocks noGrp="1"/>
          </p:cNvSpPr>
          <p:nvPr>
            <p:ph type="body" idx="2"/>
          </p:nvPr>
        </p:nvSpPr>
        <p:spPr>
          <a:xfrm>
            <a:off x="1102784" y="5977246"/>
            <a:ext cx="5952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095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tW Content Page">
  <p:cSld name="MtW Content Page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>
            <a:spLocks noGrp="1"/>
          </p:cNvSpPr>
          <p:nvPr>
            <p:ph type="body" idx="1"/>
          </p:nvPr>
        </p:nvSpPr>
        <p:spPr>
          <a:xfrm>
            <a:off x="624000" y="1296000"/>
            <a:ext cx="10848000" cy="46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0950" bIns="0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/>
            </a:lvl1pPr>
            <a:lvl2pPr marL="914400" lvl="1" indent="-342963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Noto Sans Symbols"/>
              <a:buChar char="▪"/>
              <a:defRPr sz="1801"/>
            </a:lvl2pPr>
            <a:lvl3pPr marL="1371600" lvl="2" indent="-3302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▪"/>
              <a:defRPr sz="1600"/>
            </a:lvl3pPr>
            <a:lvl4pPr marL="1828800" lvl="3" indent="-317563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4"/>
              </a:buClr>
              <a:buSzPts val="1401"/>
              <a:buFont typeface="Noto Sans Symbols"/>
              <a:buChar char="▪"/>
              <a:defRPr sz="1401"/>
            </a:lvl4pPr>
            <a:lvl5pPr marL="2286000" lvl="4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sldNum" idx="12"/>
          </p:nvPr>
        </p:nvSpPr>
        <p:spPr>
          <a:xfrm>
            <a:off x="6384032" y="6381426"/>
            <a:ext cx="2844800" cy="255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50" tIns="45475" rIns="9095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81" name="Google Shape;81;p13"/>
          <p:cNvCxnSpPr/>
          <p:nvPr/>
        </p:nvCxnSpPr>
        <p:spPr>
          <a:xfrm rot="10800000" flipH="1">
            <a:off x="656929" y="5997822"/>
            <a:ext cx="10546601" cy="1714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2" name="Google Shape;82;p13"/>
          <p:cNvSpPr txBox="1">
            <a:spLocks noGrp="1"/>
          </p:cNvSpPr>
          <p:nvPr>
            <p:ph type="body" idx="2"/>
          </p:nvPr>
        </p:nvSpPr>
        <p:spPr>
          <a:xfrm>
            <a:off x="624416" y="792000"/>
            <a:ext cx="108480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095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1"/>
              <a:buNone/>
              <a:defRPr sz="2201" b="1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body" idx="3"/>
          </p:nvPr>
        </p:nvSpPr>
        <p:spPr>
          <a:xfrm>
            <a:off x="623390" y="468000"/>
            <a:ext cx="108480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388D"/>
              </a:buClr>
              <a:buSzPts val="2400"/>
              <a:buNone/>
              <a:defRPr sz="2400" b="1" cap="none">
                <a:solidFill>
                  <a:srgbClr val="80388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4" name="Google Shape;84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272466" y="5997921"/>
            <a:ext cx="1781844" cy="6579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>
            <a:spLocks noGrp="1"/>
          </p:cNvSpPr>
          <p:nvPr>
            <p:ph type="body" idx="1"/>
          </p:nvPr>
        </p:nvSpPr>
        <p:spPr>
          <a:xfrm>
            <a:off x="609600" y="1628801"/>
            <a:ext cx="10862997" cy="3883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095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4"/>
          <p:cNvSpPr txBox="1">
            <a:spLocks noGrp="1"/>
          </p:cNvSpPr>
          <p:nvPr>
            <p:ph type="ftr" idx="11"/>
          </p:nvPr>
        </p:nvSpPr>
        <p:spPr>
          <a:xfrm>
            <a:off x="656916" y="6400857"/>
            <a:ext cx="3860800" cy="255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475" rIns="9095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sldNum" idx="12"/>
          </p:nvPr>
        </p:nvSpPr>
        <p:spPr>
          <a:xfrm>
            <a:off x="6384032" y="6381341"/>
            <a:ext cx="2844800" cy="255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50" tIns="45475" rIns="9095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89" name="Google Shape;89;p14"/>
          <p:cNvCxnSpPr/>
          <p:nvPr/>
        </p:nvCxnSpPr>
        <p:spPr>
          <a:xfrm rot="10800000" flipH="1">
            <a:off x="656931" y="5997822"/>
            <a:ext cx="10546601" cy="1714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90" name="Google Shape;90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272466" y="5997921"/>
            <a:ext cx="1781844" cy="657992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4"/>
          <p:cNvSpPr txBox="1">
            <a:spLocks noGrp="1"/>
          </p:cNvSpPr>
          <p:nvPr>
            <p:ph type="body" idx="2"/>
          </p:nvPr>
        </p:nvSpPr>
        <p:spPr>
          <a:xfrm>
            <a:off x="624416" y="792000"/>
            <a:ext cx="108480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095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1"/>
              <a:buNone/>
              <a:defRPr sz="2201" b="1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body" idx="3"/>
          </p:nvPr>
        </p:nvSpPr>
        <p:spPr>
          <a:xfrm>
            <a:off x="623390" y="468000"/>
            <a:ext cx="108480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388D"/>
              </a:buClr>
              <a:buSzPts val="2400"/>
              <a:buNone/>
              <a:defRPr sz="2400" b="1" cap="none">
                <a:solidFill>
                  <a:srgbClr val="80388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tW Title Page">
  <p:cSld name="MtW Title Page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6"/>
          <p:cNvSpPr txBox="1">
            <a:spLocks noGrp="1"/>
          </p:cNvSpPr>
          <p:nvPr>
            <p:ph type="ctrTitle"/>
          </p:nvPr>
        </p:nvSpPr>
        <p:spPr>
          <a:xfrm>
            <a:off x="1103451" y="4999898"/>
            <a:ext cx="5952660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0388D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80388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subTitle" idx="1"/>
          </p:nvPr>
        </p:nvSpPr>
        <p:spPr>
          <a:xfrm>
            <a:off x="1105760" y="5657480"/>
            <a:ext cx="5952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095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1"/>
              <a:buNone/>
              <a:defRPr sz="1801" b="1" cap="none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D9E088"/>
              </a:buClr>
              <a:buSzPts val="1300"/>
              <a:buNone/>
              <a:defRPr>
                <a:solidFill>
                  <a:srgbClr val="D9E088"/>
                </a:solidFill>
              </a:defRPr>
            </a:lvl2pPr>
            <a:lvl3pPr lvl="2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D9E088"/>
              </a:buClr>
              <a:buSzPts val="1200"/>
              <a:buNone/>
              <a:defRPr>
                <a:solidFill>
                  <a:srgbClr val="D9E088"/>
                </a:solidFill>
              </a:defRPr>
            </a:lvl3pPr>
            <a:lvl4pPr lvl="3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D9E088"/>
              </a:buClr>
              <a:buSzPts val="1200"/>
              <a:buNone/>
              <a:defRPr>
                <a:solidFill>
                  <a:srgbClr val="D9E088"/>
                </a:solidFill>
              </a:defRPr>
            </a:lvl4pPr>
            <a:lvl5pPr lvl="4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D9E088"/>
              </a:buClr>
              <a:buSzPts val="1200"/>
              <a:buNone/>
              <a:defRPr>
                <a:solidFill>
                  <a:srgbClr val="D9E088"/>
                </a:solidFill>
              </a:defRPr>
            </a:lvl5pPr>
            <a:lvl6pPr lvl="5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D9E088"/>
              </a:buClr>
              <a:buSzPts val="1500"/>
              <a:buNone/>
              <a:defRPr>
                <a:solidFill>
                  <a:srgbClr val="D9E088"/>
                </a:solidFill>
              </a:defRPr>
            </a:lvl6pPr>
            <a:lvl7pPr lvl="6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D9E088"/>
              </a:buClr>
              <a:buSzPts val="1500"/>
              <a:buNone/>
              <a:defRPr>
                <a:solidFill>
                  <a:srgbClr val="D9E088"/>
                </a:solidFill>
              </a:defRPr>
            </a:lvl7pPr>
            <a:lvl8pPr lvl="7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D9E088"/>
              </a:buClr>
              <a:buSzPts val="1500"/>
              <a:buNone/>
              <a:defRPr>
                <a:solidFill>
                  <a:srgbClr val="D9E088"/>
                </a:solidFill>
              </a:defRPr>
            </a:lvl8pPr>
            <a:lvl9pPr lvl="8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D9E088"/>
              </a:buClr>
              <a:buSzPts val="1500"/>
              <a:buNone/>
              <a:defRPr>
                <a:solidFill>
                  <a:srgbClr val="D9E088"/>
                </a:solidFill>
              </a:defRPr>
            </a:lvl9pPr>
          </a:lstStyle>
          <a:p>
            <a:endParaRPr/>
          </a:p>
        </p:txBody>
      </p:sp>
      <p:pic>
        <p:nvPicPr>
          <p:cNvPr id="103" name="Google Shape;103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3035" y="764704"/>
            <a:ext cx="4164853" cy="3559772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6"/>
          <p:cNvSpPr txBox="1">
            <a:spLocks noGrp="1"/>
          </p:cNvSpPr>
          <p:nvPr>
            <p:ph type="body" idx="2"/>
          </p:nvPr>
        </p:nvSpPr>
        <p:spPr>
          <a:xfrm>
            <a:off x="1102784" y="5977246"/>
            <a:ext cx="5952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095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and Content">
  <p:cSld name="5_Title and Conten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7"/>
          <p:cNvSpPr txBox="1">
            <a:spLocks noGrp="1"/>
          </p:cNvSpPr>
          <p:nvPr>
            <p:ph type="body" idx="1"/>
          </p:nvPr>
        </p:nvSpPr>
        <p:spPr>
          <a:xfrm>
            <a:off x="2751668" y="1366808"/>
            <a:ext cx="8906933" cy="4874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54000" rIns="18000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1"/>
              <a:buNone/>
              <a:defRPr>
                <a:solidFill>
                  <a:schemeClr val="dk1"/>
                </a:solidFill>
              </a:defRPr>
            </a:lvl1pPr>
            <a:lvl2pPr marL="914400" lvl="1" indent="-31115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>
                <a:solidFill>
                  <a:schemeClr val="dk1"/>
                </a:solidFill>
              </a:defRPr>
            </a:lvl2pPr>
            <a:lvl3pPr marL="1371600" lvl="2" indent="-304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>
                <a:solidFill>
                  <a:schemeClr val="dk1"/>
                </a:solidFill>
              </a:defRPr>
            </a:lvl3pPr>
            <a:lvl4pPr marL="1828800" lvl="3" indent="-304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>
                <a:solidFill>
                  <a:schemeClr val="dk1"/>
                </a:solidFill>
              </a:defRPr>
            </a:lvl4pPr>
            <a:lvl5pPr marL="2286000" lvl="4" indent="-304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17"/>
          <p:cNvSpPr txBox="1">
            <a:spLocks noGrp="1"/>
          </p:cNvSpPr>
          <p:nvPr>
            <p:ph type="dt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8" name="Google Shape;108;p17"/>
          <p:cNvSpPr txBox="1">
            <a:spLocks noGrp="1"/>
          </p:cNvSpPr>
          <p:nvPr>
            <p:ph type="ftr" idx="11"/>
          </p:nvPr>
        </p:nvSpPr>
        <p:spPr>
          <a:xfrm>
            <a:off x="622300" y="6413601"/>
            <a:ext cx="3860800" cy="255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50" tIns="45475" rIns="90950" bIns="4547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7"/>
          <p:cNvSpPr txBox="1">
            <a:spLocks noGrp="1"/>
          </p:cNvSpPr>
          <p:nvPr>
            <p:ph type="sldNum" idx="12"/>
          </p:nvPr>
        </p:nvSpPr>
        <p:spPr>
          <a:xfrm>
            <a:off x="8779932" y="6413601"/>
            <a:ext cx="2844800" cy="255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50" tIns="45475" rIns="90950" bIns="45475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0" name="Google Shape;110;p17"/>
          <p:cNvSpPr>
            <a:spLocks noGrp="1"/>
          </p:cNvSpPr>
          <p:nvPr>
            <p:ph type="pic" idx="2"/>
          </p:nvPr>
        </p:nvSpPr>
        <p:spPr>
          <a:xfrm>
            <a:off x="2" y="0"/>
            <a:ext cx="2751668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9095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5440"/>
              </a:spcBef>
              <a:spcAft>
                <a:spcPts val="0"/>
              </a:spcAft>
              <a:buClr>
                <a:schemeClr val="accent6"/>
              </a:buClr>
              <a:buSzPts val="1801"/>
              <a:buFont typeface="Arial"/>
              <a:buNone/>
              <a:defRPr sz="1801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2751670" y="-26653"/>
            <a:ext cx="737678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>
            <a:spLocks noGrp="1"/>
          </p:cNvSpPr>
          <p:nvPr>
            <p:ph type="body" idx="1"/>
          </p:nvPr>
        </p:nvSpPr>
        <p:spPr>
          <a:xfrm>
            <a:off x="609600" y="1628801"/>
            <a:ext cx="10862997" cy="3883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095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ftr" idx="11"/>
          </p:nvPr>
        </p:nvSpPr>
        <p:spPr>
          <a:xfrm>
            <a:off x="656916" y="6400857"/>
            <a:ext cx="3860800" cy="255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475" rIns="9095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sldNum" idx="12"/>
          </p:nvPr>
        </p:nvSpPr>
        <p:spPr>
          <a:xfrm>
            <a:off x="6384032" y="6381341"/>
            <a:ext cx="2844800" cy="255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50" tIns="45475" rIns="9095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16" name="Google Shape;116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272466" y="5997921"/>
            <a:ext cx="1781844" cy="657992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8"/>
          <p:cNvSpPr txBox="1">
            <a:spLocks noGrp="1"/>
          </p:cNvSpPr>
          <p:nvPr>
            <p:ph type="body" idx="2"/>
          </p:nvPr>
        </p:nvSpPr>
        <p:spPr>
          <a:xfrm>
            <a:off x="624416" y="792000"/>
            <a:ext cx="108480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095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1"/>
              <a:buNone/>
              <a:defRPr sz="2201" b="1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body" idx="3"/>
          </p:nvPr>
        </p:nvSpPr>
        <p:spPr>
          <a:xfrm>
            <a:off x="623390" y="468000"/>
            <a:ext cx="108480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388D"/>
              </a:buClr>
              <a:buSzPts val="2400"/>
              <a:buNone/>
              <a:defRPr sz="2400" b="1" cap="none">
                <a:solidFill>
                  <a:srgbClr val="80388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tW Content Page">
  <p:cSld name="MtW Content Pag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19" y="1592"/>
            <a:ext cx="2116" cy="1587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3"/>
          <p:cNvSpPr txBox="1">
            <a:spLocks noGrp="1"/>
          </p:cNvSpPr>
          <p:nvPr>
            <p:ph type="body" idx="1"/>
          </p:nvPr>
        </p:nvSpPr>
        <p:spPr>
          <a:xfrm>
            <a:off x="624000" y="1296000"/>
            <a:ext cx="10848000" cy="46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0950" bIns="0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/>
            </a:lvl1pPr>
            <a:lvl2pPr marL="914400" lvl="1" indent="-342963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Noto Sans Symbols"/>
              <a:buChar char="▪"/>
              <a:defRPr sz="1801"/>
            </a:lvl2pPr>
            <a:lvl3pPr marL="1371600" lvl="2" indent="-3302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▪"/>
              <a:defRPr sz="1600"/>
            </a:lvl3pPr>
            <a:lvl4pPr marL="1828800" lvl="3" indent="-317563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4"/>
              </a:buClr>
              <a:buSzPts val="1401"/>
              <a:buFont typeface="Noto Sans Symbols"/>
              <a:buChar char="▪"/>
              <a:defRPr sz="1401"/>
            </a:lvl4pPr>
            <a:lvl5pPr marL="2286000" lvl="4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6384032" y="6381426"/>
            <a:ext cx="2844800" cy="255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50" tIns="45475" rIns="9095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24" name="Google Shape;24;p3"/>
          <p:cNvCxnSpPr/>
          <p:nvPr/>
        </p:nvCxnSpPr>
        <p:spPr>
          <a:xfrm rot="10800000" flipH="1">
            <a:off x="656929" y="5997822"/>
            <a:ext cx="10546601" cy="1714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" name="Google Shape;25;p3"/>
          <p:cNvSpPr txBox="1">
            <a:spLocks noGrp="1"/>
          </p:cNvSpPr>
          <p:nvPr>
            <p:ph type="body" idx="2"/>
          </p:nvPr>
        </p:nvSpPr>
        <p:spPr>
          <a:xfrm>
            <a:off x="624416" y="792000"/>
            <a:ext cx="108480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095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1"/>
              <a:buNone/>
              <a:defRPr sz="2201" b="1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body" idx="3"/>
          </p:nvPr>
        </p:nvSpPr>
        <p:spPr>
          <a:xfrm>
            <a:off x="623390" y="468000"/>
            <a:ext cx="108480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388D"/>
              </a:buClr>
              <a:buSzPts val="2400"/>
              <a:buNone/>
              <a:defRPr sz="2400" b="1" cap="none">
                <a:solidFill>
                  <a:srgbClr val="80388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7" name="Google Shape;2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72466" y="5997921"/>
            <a:ext cx="1781844" cy="6579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609600" y="457477"/>
            <a:ext cx="10972800" cy="982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0388D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0388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609600" y="1905802"/>
            <a:ext cx="10957984" cy="349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9095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609600" y="6400843"/>
            <a:ext cx="3860800" cy="255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475" rIns="9095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384032" y="6400843"/>
            <a:ext cx="2844800" cy="255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50" tIns="45475" rIns="9095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33" name="Google Shape;33;p4"/>
          <p:cNvCxnSpPr/>
          <p:nvPr/>
        </p:nvCxnSpPr>
        <p:spPr>
          <a:xfrm>
            <a:off x="610027" y="5999536"/>
            <a:ext cx="10767060" cy="0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4" name="Google Shape;34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729848" y="5997823"/>
            <a:ext cx="2324460" cy="657269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4"/>
          <p:cNvSpPr txBox="1">
            <a:spLocks noGrp="1"/>
          </p:cNvSpPr>
          <p:nvPr>
            <p:ph type="body" idx="2"/>
          </p:nvPr>
        </p:nvSpPr>
        <p:spPr>
          <a:xfrm>
            <a:off x="609600" y="1628803"/>
            <a:ext cx="1095798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095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1"/>
              <a:buNone/>
              <a:defRPr sz="1801" b="1"/>
            </a:lvl1pPr>
            <a:lvl2pPr marL="914400" lvl="1" indent="-355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 sz="2000" b="1"/>
            </a:lvl2pPr>
            <a:lvl3pPr marL="1371600" lvl="2" indent="-355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 sz="2000" b="1"/>
            </a:lvl3pPr>
            <a:lvl4pPr marL="1828800" lvl="3" indent="-355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2000"/>
              <a:buChar char="–"/>
              <a:defRPr sz="2000" b="1"/>
            </a:lvl4pPr>
            <a:lvl5pPr marL="2286000" lvl="4" indent="-355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 sz="2000" b="1"/>
            </a:lvl5pPr>
            <a:lvl6pPr marL="2743200" lvl="5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MtW Content Page">
  <p:cSld name="1_MtW Content Page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body" idx="1"/>
          </p:nvPr>
        </p:nvSpPr>
        <p:spPr>
          <a:xfrm>
            <a:off x="624000" y="1296000"/>
            <a:ext cx="10848000" cy="46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0950" bIns="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2000"/>
            </a:lvl1pPr>
            <a:lvl2pPr marL="914400" lvl="1" indent="-31115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Char char="▪"/>
              <a:defRPr sz="1801"/>
            </a:lvl2pPr>
            <a:lvl3pPr marL="1371600" lvl="2" indent="-304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Noto Sans Symbols"/>
              <a:buChar char="▪"/>
              <a:defRPr sz="1600"/>
            </a:lvl3pPr>
            <a:lvl4pPr marL="1828800" lvl="3" indent="-304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Noto Sans Symbols"/>
              <a:buChar char="▪"/>
              <a:defRPr sz="1401"/>
            </a:lvl4pPr>
            <a:lvl5pPr marL="2286000" lvl="4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None/>
              <a:defRPr/>
            </a:lvl5pPr>
            <a:lvl6pPr marL="2743200" lvl="5" indent="-32385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500"/>
              <a:buChar char="•"/>
              <a:defRPr/>
            </a:lvl6pPr>
            <a:lvl7pPr marL="3200400" lvl="6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7pPr>
            <a:lvl8pPr marL="3657600" lvl="7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8pPr>
            <a:lvl9pPr marL="4114800" lvl="8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sldNum" idx="12"/>
          </p:nvPr>
        </p:nvSpPr>
        <p:spPr>
          <a:xfrm>
            <a:off x="6384032" y="6381426"/>
            <a:ext cx="2844800" cy="255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50" tIns="45475" rIns="9095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43" name="Google Shape;43;p6"/>
          <p:cNvCxnSpPr/>
          <p:nvPr/>
        </p:nvCxnSpPr>
        <p:spPr>
          <a:xfrm rot="10800000" flipH="1">
            <a:off x="656929" y="5997822"/>
            <a:ext cx="10546601" cy="1714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4" name="Google Shape;44;p6"/>
          <p:cNvSpPr txBox="1">
            <a:spLocks noGrp="1"/>
          </p:cNvSpPr>
          <p:nvPr>
            <p:ph type="body" idx="2"/>
          </p:nvPr>
        </p:nvSpPr>
        <p:spPr>
          <a:xfrm>
            <a:off x="624416" y="792000"/>
            <a:ext cx="108480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095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201" b="1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115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300"/>
              <a:buChar char="•"/>
              <a:defRPr/>
            </a:lvl2pPr>
            <a:lvl3pPr marL="1371600" lvl="2" indent="-304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Char char="•"/>
              <a:defRPr/>
            </a:lvl3pPr>
            <a:lvl4pPr marL="1828800" lvl="3" indent="-304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Char char="–"/>
              <a:defRPr/>
            </a:lvl4pPr>
            <a:lvl5pPr marL="2286000" lvl="4" indent="-304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Char char="•"/>
              <a:defRPr/>
            </a:lvl5pPr>
            <a:lvl6pPr marL="2743200" lvl="5" indent="-32385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500"/>
              <a:buChar char="•"/>
              <a:defRPr/>
            </a:lvl6pPr>
            <a:lvl7pPr marL="3200400" lvl="6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7pPr>
            <a:lvl8pPr marL="3657600" lvl="7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8pPr>
            <a:lvl9pPr marL="4114800" lvl="8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3"/>
          </p:nvPr>
        </p:nvSpPr>
        <p:spPr>
          <a:xfrm>
            <a:off x="623390" y="468000"/>
            <a:ext cx="108480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 b="1" cap="none">
                <a:solidFill>
                  <a:srgbClr val="80388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115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300"/>
              <a:buChar char="•"/>
              <a:defRPr/>
            </a:lvl2pPr>
            <a:lvl3pPr marL="1371600" lvl="2" indent="-304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Char char="•"/>
              <a:defRPr/>
            </a:lvl3pPr>
            <a:lvl4pPr marL="1828800" lvl="3" indent="-304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Char char="–"/>
              <a:defRPr/>
            </a:lvl4pPr>
            <a:lvl5pPr marL="2286000" lvl="4" indent="-304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Char char="•"/>
              <a:defRPr/>
            </a:lvl5pPr>
            <a:lvl6pPr marL="2743200" lvl="5" indent="-32385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500"/>
              <a:buChar char="•"/>
              <a:defRPr/>
            </a:lvl6pPr>
            <a:lvl7pPr marL="3200400" lvl="6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7pPr>
            <a:lvl8pPr marL="3657600" lvl="7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8pPr>
            <a:lvl9pPr marL="4114800" lvl="8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9pPr>
          </a:lstStyle>
          <a:p>
            <a:endParaRPr/>
          </a:p>
        </p:txBody>
      </p:sp>
      <p:pic>
        <p:nvPicPr>
          <p:cNvPr id="46" name="Google Shape;46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272466" y="5997921"/>
            <a:ext cx="1781844" cy="6579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Blank with footers">
  <p:cSld name="3_Blank with footers">
    <p:bg>
      <p:bgPr>
        <a:solidFill>
          <a:schemeClr val="accent3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381007" y="6519013"/>
            <a:ext cx="5714999" cy="206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50" tIns="45475" rIns="90950" bIns="4547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11506205" y="6519013"/>
            <a:ext cx="304798" cy="206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50" tIns="45475" rIns="90950" bIns="45475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380829" y="1949749"/>
            <a:ext cx="11430000" cy="2010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00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995"/>
              <a:buFont typeface="Arial"/>
              <a:buNone/>
              <a:defRPr sz="7994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/>
          <p:nvPr/>
        </p:nvSpPr>
        <p:spPr>
          <a:xfrm>
            <a:off x="2119" y="1592"/>
            <a:ext cx="2116" cy="15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1"/>
          </p:nvPr>
        </p:nvSpPr>
        <p:spPr>
          <a:xfrm>
            <a:off x="609600" y="1628801"/>
            <a:ext cx="10862997" cy="3883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095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115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ftr" idx="11"/>
          </p:nvPr>
        </p:nvSpPr>
        <p:spPr>
          <a:xfrm>
            <a:off x="656916" y="6400857"/>
            <a:ext cx="3860800" cy="255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475" rIns="90950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sldNum" idx="12"/>
          </p:nvPr>
        </p:nvSpPr>
        <p:spPr>
          <a:xfrm>
            <a:off x="6384032" y="6381341"/>
            <a:ext cx="2844800" cy="255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50" tIns="45475" rIns="9095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body" idx="2"/>
          </p:nvPr>
        </p:nvSpPr>
        <p:spPr>
          <a:xfrm>
            <a:off x="624416" y="792000"/>
            <a:ext cx="108480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095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None/>
              <a:defRPr sz="2201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115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body" idx="3"/>
          </p:nvPr>
        </p:nvSpPr>
        <p:spPr>
          <a:xfrm>
            <a:off x="623390" y="468000"/>
            <a:ext cx="108480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388D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80388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115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58" name="Google Shape;58;p8"/>
          <p:cNvPicPr preferRelativeResize="0"/>
          <p:nvPr/>
        </p:nvPicPr>
        <p:blipFill rotWithShape="1">
          <a:blip r:embed="rId2">
            <a:alphaModFix/>
          </a:blip>
          <a:srcRect r="78020" b="86517"/>
          <a:stretch/>
        </p:blipFill>
        <p:spPr>
          <a:xfrm>
            <a:off x="9593115" y="410721"/>
            <a:ext cx="2150162" cy="7408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tW Title Page">
  <p:cSld name="MtW Title Page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7323" y="0"/>
            <a:ext cx="12188725" cy="68595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tW Content Page">
  <p:cSld name="MtW Content Page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body" idx="1"/>
          </p:nvPr>
        </p:nvSpPr>
        <p:spPr>
          <a:xfrm>
            <a:off x="624000" y="1296000"/>
            <a:ext cx="10848000" cy="46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0950" bIns="0" anchor="t" anchorCtr="0">
            <a:noAutofit/>
          </a:bodyPr>
          <a:lstStyle>
            <a:lvl1pPr marL="457200" marR="0" lvl="0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oto Sans Symbols"/>
              <a:buChar char="▪"/>
              <a:defRPr sz="140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sldNum" idx="12"/>
          </p:nvPr>
        </p:nvSpPr>
        <p:spPr>
          <a:xfrm>
            <a:off x="6384032" y="6381426"/>
            <a:ext cx="2844800" cy="255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50" tIns="45475" rIns="9095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2"/>
          </p:nvPr>
        </p:nvSpPr>
        <p:spPr>
          <a:xfrm>
            <a:off x="624416" y="792000"/>
            <a:ext cx="108480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095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None/>
              <a:defRPr sz="2201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115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body" idx="3"/>
          </p:nvPr>
        </p:nvSpPr>
        <p:spPr>
          <a:xfrm>
            <a:off x="623390" y="468000"/>
            <a:ext cx="108480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388D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80388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115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66" name="Google Shape;66;p10"/>
          <p:cNvPicPr preferRelativeResize="0"/>
          <p:nvPr/>
        </p:nvPicPr>
        <p:blipFill rotWithShape="1">
          <a:blip r:embed="rId2">
            <a:alphaModFix/>
          </a:blip>
          <a:srcRect r="78020" b="86517"/>
          <a:stretch/>
        </p:blipFill>
        <p:spPr>
          <a:xfrm>
            <a:off x="9593115" y="410721"/>
            <a:ext cx="2150162" cy="7408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 2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609600" y="1628801"/>
            <a:ext cx="10862997" cy="3883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095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1115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3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04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04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Char char="–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04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2385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500"/>
              <a:buChar char="•"/>
              <a:defRPr/>
            </a:lvl6pPr>
            <a:lvl7pPr marL="3200400" lvl="6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7pPr>
            <a:lvl8pPr marL="3657600" lvl="7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8pPr>
            <a:lvl9pPr marL="4114800" lvl="8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ftr" idx="11"/>
          </p:nvPr>
        </p:nvSpPr>
        <p:spPr>
          <a:xfrm>
            <a:off x="656916" y="6400857"/>
            <a:ext cx="3860800" cy="255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475" rIns="9095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sldNum" idx="12"/>
          </p:nvPr>
        </p:nvSpPr>
        <p:spPr>
          <a:xfrm>
            <a:off x="6384032" y="6381341"/>
            <a:ext cx="2844800" cy="255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50" tIns="45475" rIns="9095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body" idx="2"/>
          </p:nvPr>
        </p:nvSpPr>
        <p:spPr>
          <a:xfrm>
            <a:off x="624416" y="792000"/>
            <a:ext cx="108480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095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201" b="1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115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300"/>
              <a:buChar char="•"/>
              <a:defRPr/>
            </a:lvl2pPr>
            <a:lvl3pPr marL="1371600" lvl="2" indent="-304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Char char="•"/>
              <a:defRPr/>
            </a:lvl3pPr>
            <a:lvl4pPr marL="1828800" lvl="3" indent="-304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Char char="–"/>
              <a:defRPr/>
            </a:lvl4pPr>
            <a:lvl5pPr marL="2286000" lvl="4" indent="-304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Char char="•"/>
              <a:defRPr/>
            </a:lvl5pPr>
            <a:lvl6pPr marL="2743200" lvl="5" indent="-32385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500"/>
              <a:buChar char="•"/>
              <a:defRPr/>
            </a:lvl6pPr>
            <a:lvl7pPr marL="3200400" lvl="6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7pPr>
            <a:lvl8pPr marL="3657600" lvl="7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8pPr>
            <a:lvl9pPr marL="4114800" lvl="8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body" idx="3"/>
          </p:nvPr>
        </p:nvSpPr>
        <p:spPr>
          <a:xfrm>
            <a:off x="623390" y="468000"/>
            <a:ext cx="108480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 b="1" cap="none">
                <a:solidFill>
                  <a:srgbClr val="80388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115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300"/>
              <a:buChar char="•"/>
              <a:defRPr/>
            </a:lvl2pPr>
            <a:lvl3pPr marL="1371600" lvl="2" indent="-304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Char char="•"/>
              <a:defRPr/>
            </a:lvl3pPr>
            <a:lvl4pPr marL="1828800" lvl="3" indent="-304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Char char="–"/>
              <a:defRPr/>
            </a:lvl4pPr>
            <a:lvl5pPr marL="2286000" lvl="4" indent="-304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Char char="•"/>
              <a:defRPr/>
            </a:lvl5pPr>
            <a:lvl6pPr marL="2743200" lvl="5" indent="-32385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500"/>
              <a:buChar char="•"/>
              <a:defRPr/>
            </a:lvl6pPr>
            <a:lvl7pPr marL="3200400" lvl="6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7pPr>
            <a:lvl8pPr marL="3657600" lvl="7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8pPr>
            <a:lvl9pPr marL="4114800" lvl="8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9pPr>
          </a:lstStyle>
          <a:p>
            <a:endParaRPr/>
          </a:p>
        </p:txBody>
      </p:sp>
      <p:pic>
        <p:nvPicPr>
          <p:cNvPr id="73" name="Google Shape;73;p11"/>
          <p:cNvPicPr preferRelativeResize="0"/>
          <p:nvPr/>
        </p:nvPicPr>
        <p:blipFill rotWithShape="1">
          <a:blip r:embed="rId2">
            <a:alphaModFix/>
          </a:blip>
          <a:srcRect r="78020" b="86517"/>
          <a:stretch/>
        </p:blipFill>
        <p:spPr>
          <a:xfrm>
            <a:off x="9593115" y="410721"/>
            <a:ext cx="2150162" cy="7408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19" y="1592"/>
            <a:ext cx="2116" cy="158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09600" y="1795560"/>
            <a:ext cx="10972800" cy="4088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095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1"/>
              <a:buFont typeface="Arial"/>
              <a:buNone/>
              <a:defRPr sz="180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115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ftr" idx="11"/>
          </p:nvPr>
        </p:nvSpPr>
        <p:spPr>
          <a:xfrm>
            <a:off x="622300" y="6413601"/>
            <a:ext cx="3860800" cy="255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50" tIns="45475" rIns="90950" bIns="4547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sldNum" idx="12"/>
          </p:nvPr>
        </p:nvSpPr>
        <p:spPr>
          <a:xfrm>
            <a:off x="8779932" y="6413601"/>
            <a:ext cx="2844800" cy="255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50" tIns="45475" rIns="90950" bIns="45475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609600" y="1795560"/>
            <a:ext cx="10972800" cy="4088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095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115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622300" y="6413601"/>
            <a:ext cx="3860800" cy="255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50" tIns="45475" rIns="90950" bIns="4547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779932" y="6413601"/>
            <a:ext cx="2844800" cy="255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50" tIns="45475" rIns="90950" bIns="45475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body" idx="1"/>
          </p:nvPr>
        </p:nvSpPr>
        <p:spPr>
          <a:xfrm>
            <a:off x="609600" y="1795560"/>
            <a:ext cx="10972800" cy="4088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095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1"/>
              <a:buFont typeface="Arial"/>
              <a:buNone/>
              <a:defRPr sz="180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115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ftr" idx="11"/>
          </p:nvPr>
        </p:nvSpPr>
        <p:spPr>
          <a:xfrm>
            <a:off x="622300" y="6413601"/>
            <a:ext cx="3860800" cy="255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50" tIns="45475" rIns="90950" bIns="4547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sldNum" idx="12"/>
          </p:nvPr>
        </p:nvSpPr>
        <p:spPr>
          <a:xfrm>
            <a:off x="8779932" y="6413601"/>
            <a:ext cx="2844800" cy="255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50" tIns="45475" rIns="90950" bIns="45475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60" r:id="rId3"/>
    <p:sldLayoutId id="2147483661" r:id="rId4"/>
    <p:sldLayoutId id="2147483662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63.tiff"/><Relationship Id="rId4" Type="http://schemas.openxmlformats.org/officeDocument/2006/relationships/image" Target="../media/image62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vementtowork.com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jp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jpg"/><Relationship Id="rId18" Type="http://schemas.openxmlformats.org/officeDocument/2006/relationships/image" Target="../media/image45.png"/><Relationship Id="rId26" Type="http://schemas.openxmlformats.org/officeDocument/2006/relationships/image" Target="../media/image53.jpg"/><Relationship Id="rId3" Type="http://schemas.openxmlformats.org/officeDocument/2006/relationships/image" Target="../media/image30.jpg"/><Relationship Id="rId21" Type="http://schemas.openxmlformats.org/officeDocument/2006/relationships/image" Target="../media/image48.png"/><Relationship Id="rId7" Type="http://schemas.openxmlformats.org/officeDocument/2006/relationships/image" Target="../media/image34.jpg"/><Relationship Id="rId12" Type="http://schemas.openxmlformats.org/officeDocument/2006/relationships/image" Target="../media/image39.jpg"/><Relationship Id="rId17" Type="http://schemas.openxmlformats.org/officeDocument/2006/relationships/image" Target="../media/image44.jpg"/><Relationship Id="rId25" Type="http://schemas.openxmlformats.org/officeDocument/2006/relationships/image" Target="../media/image52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43.jpg"/><Relationship Id="rId20" Type="http://schemas.openxmlformats.org/officeDocument/2006/relationships/image" Target="../media/image4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11" Type="http://schemas.openxmlformats.org/officeDocument/2006/relationships/image" Target="../media/image38.jpg"/><Relationship Id="rId24" Type="http://schemas.openxmlformats.org/officeDocument/2006/relationships/image" Target="../media/image51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23" Type="http://schemas.openxmlformats.org/officeDocument/2006/relationships/image" Target="../media/image50.png"/><Relationship Id="rId28" Type="http://schemas.openxmlformats.org/officeDocument/2006/relationships/image" Target="../media/image55.png"/><Relationship Id="rId10" Type="http://schemas.openxmlformats.org/officeDocument/2006/relationships/image" Target="../media/image37.jpg"/><Relationship Id="rId19" Type="http://schemas.openxmlformats.org/officeDocument/2006/relationships/image" Target="../media/image46.jpg"/><Relationship Id="rId4" Type="http://schemas.openxmlformats.org/officeDocument/2006/relationships/image" Target="../media/image31.jpg"/><Relationship Id="rId9" Type="http://schemas.openxmlformats.org/officeDocument/2006/relationships/image" Target="../media/image36.png"/><Relationship Id="rId14" Type="http://schemas.openxmlformats.org/officeDocument/2006/relationships/image" Target="../media/image41.png"/><Relationship Id="rId22" Type="http://schemas.openxmlformats.org/officeDocument/2006/relationships/image" Target="../media/image49.jpg"/><Relationship Id="rId27" Type="http://schemas.openxmlformats.org/officeDocument/2006/relationships/image" Target="../media/image5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8" y="1589"/>
            <a:ext cx="1588" cy="1588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9"/>
          <p:cNvSpPr txBox="1">
            <a:spLocks noGrp="1"/>
          </p:cNvSpPr>
          <p:nvPr>
            <p:ph type="ctrTitle"/>
          </p:nvPr>
        </p:nvSpPr>
        <p:spPr>
          <a:xfrm>
            <a:off x="1103451" y="4999898"/>
            <a:ext cx="5952660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0388D"/>
              </a:buClr>
              <a:buSzPts val="2400"/>
              <a:buFont typeface="Arial"/>
              <a:buNone/>
            </a:pPr>
            <a:r>
              <a:rPr lang="en-GB"/>
              <a:t>AN INTRODUCTION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2A27093-6B4D-4549-8CDE-01215835C482}"/>
              </a:ext>
            </a:extLst>
          </p:cNvPr>
          <p:cNvSpPr/>
          <p:nvPr/>
        </p:nvSpPr>
        <p:spPr>
          <a:xfrm>
            <a:off x="473766" y="2264596"/>
            <a:ext cx="11184834" cy="10054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1" name="Google Shape;251;p28"/>
          <p:cNvSpPr txBox="1">
            <a:spLocks noGrp="1"/>
          </p:cNvSpPr>
          <p:nvPr>
            <p:ph type="sldNum" idx="12"/>
          </p:nvPr>
        </p:nvSpPr>
        <p:spPr>
          <a:xfrm>
            <a:off x="6384032" y="6381426"/>
            <a:ext cx="2844900" cy="2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50" tIns="45475" rIns="90950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10</a:t>
            </a:fld>
            <a:endParaRPr/>
          </a:p>
        </p:txBody>
      </p:sp>
      <p:sp>
        <p:nvSpPr>
          <p:cNvPr id="253" name="Google Shape;253;p28"/>
          <p:cNvSpPr txBox="1"/>
          <p:nvPr/>
        </p:nvSpPr>
        <p:spPr>
          <a:xfrm>
            <a:off x="963371" y="2390391"/>
            <a:ext cx="1908229" cy="52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1"/>
              <a:buFont typeface="Arial"/>
              <a:buNone/>
            </a:pPr>
            <a:r>
              <a:rPr lang="en-GB" sz="2000" b="1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Finding the right partners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4" name="Google Shape;254;p28" descr="Handshak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14380" y="1554525"/>
            <a:ext cx="72000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28" descr="Meeti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32756" y="1500208"/>
            <a:ext cx="720000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28"/>
          <p:cNvSpPr txBox="1"/>
          <p:nvPr/>
        </p:nvSpPr>
        <p:spPr>
          <a:xfrm>
            <a:off x="3913864" y="2375990"/>
            <a:ext cx="1519500" cy="307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1"/>
              <a:buFont typeface="Arial"/>
              <a:buNone/>
            </a:pPr>
            <a:r>
              <a:rPr lang="en-GB" sz="2000" b="1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Getting Started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28"/>
          <p:cNvSpPr txBox="1"/>
          <p:nvPr/>
        </p:nvSpPr>
        <p:spPr>
          <a:xfrm>
            <a:off x="6657018" y="2389726"/>
            <a:ext cx="1519500" cy="52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1"/>
              <a:buFont typeface="Arial"/>
              <a:buNone/>
            </a:pPr>
            <a:r>
              <a:rPr lang="en-GB" sz="2000" b="1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Optimising delivery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0" name="Google Shape;260;p28" descr="Upward tren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02644" y="1452749"/>
            <a:ext cx="720000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28"/>
          <p:cNvSpPr txBox="1"/>
          <p:nvPr/>
        </p:nvSpPr>
        <p:spPr>
          <a:xfrm>
            <a:off x="6278824" y="3454441"/>
            <a:ext cx="2275889" cy="18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Specialist advice and resource </a:t>
            </a:r>
            <a:r>
              <a:rPr lang="en-GB" sz="140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aid programme delivery – supporting you through your first placement and helping with the potential pitfalls. 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28"/>
          <p:cNvSpPr txBox="1"/>
          <p:nvPr/>
        </p:nvSpPr>
        <p:spPr>
          <a:xfrm>
            <a:off x="646971" y="3425867"/>
            <a:ext cx="2275888" cy="2163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Finding the right partners </a:t>
            </a:r>
            <a:r>
              <a:rPr lang="en-GB" sz="140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our approved network to deliver an employability programme – providing consultation and </a:t>
            </a:r>
            <a:r>
              <a:rPr lang="en-GB" sz="1400" b="1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bespoke solution based on employers’ business need.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28"/>
          <p:cNvSpPr txBox="1"/>
          <p:nvPr/>
        </p:nvSpPr>
        <p:spPr>
          <a:xfrm>
            <a:off x="3606575" y="3414469"/>
            <a:ext cx="2275890" cy="18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Supporting existing employer members </a:t>
            </a:r>
            <a:r>
              <a:rPr lang="en-GB" sz="140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sharing expertise to optimise programme delivery.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28"/>
          <p:cNvSpPr txBox="1"/>
          <p:nvPr/>
        </p:nvSpPr>
        <p:spPr>
          <a:xfrm>
            <a:off x="9350820" y="2389822"/>
            <a:ext cx="1848200" cy="52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1"/>
              <a:buFont typeface="Arial"/>
              <a:buNone/>
            </a:pPr>
            <a:r>
              <a:rPr lang="en-GB" sz="2000" b="1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Maximising impact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6" name="Google Shape;266;p28" descr="Wireless router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914920" y="1470684"/>
            <a:ext cx="720000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28"/>
          <p:cNvSpPr txBox="1"/>
          <p:nvPr/>
        </p:nvSpPr>
        <p:spPr>
          <a:xfrm>
            <a:off x="9222416" y="3425867"/>
            <a:ext cx="2275889" cy="1846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Creating opportunities for those who are hardest to reach </a:t>
            </a:r>
            <a:r>
              <a:rPr lang="en-GB" sz="140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through our outreach network, facilitating a greater impact on diversity in recruitment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28"/>
          <p:cNvSpPr txBox="1"/>
          <p:nvPr/>
        </p:nvSpPr>
        <p:spPr>
          <a:xfrm>
            <a:off x="473766" y="833371"/>
            <a:ext cx="94329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388D"/>
              </a:buClr>
              <a:buSzPts val="2400"/>
              <a:buFont typeface="Arial"/>
              <a:buNone/>
            </a:pPr>
            <a:r>
              <a:rPr lang="en-GB" sz="2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 BENEFITS</a:t>
            </a:r>
            <a:endParaRPr sz="22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28"/>
          <p:cNvSpPr txBox="1">
            <a:spLocks noGrp="1"/>
          </p:cNvSpPr>
          <p:nvPr>
            <p:ph type="body" idx="3"/>
          </p:nvPr>
        </p:nvSpPr>
        <p:spPr>
          <a:xfrm>
            <a:off x="473766" y="468000"/>
            <a:ext cx="94329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388D"/>
              </a:buClr>
              <a:buSzPts val="2400"/>
              <a:buNone/>
            </a:pPr>
            <a:r>
              <a:rPr lang="en-GB"/>
              <a:t>MTW: THE PARTNER NETWORK</a:t>
            </a:r>
            <a:endParaRPr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A38A968-EA93-CA4A-9EEE-5EB27E6C9A47}"/>
              </a:ext>
            </a:extLst>
          </p:cNvPr>
          <p:cNvCxnSpPr/>
          <p:nvPr/>
        </p:nvCxnSpPr>
        <p:spPr>
          <a:xfrm>
            <a:off x="3437070" y="1511605"/>
            <a:ext cx="0" cy="2537926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BC9CCA7-3E48-1741-AE96-825AA263B229}"/>
              </a:ext>
            </a:extLst>
          </p:cNvPr>
          <p:cNvCxnSpPr/>
          <p:nvPr/>
        </p:nvCxnSpPr>
        <p:spPr>
          <a:xfrm>
            <a:off x="6073344" y="1644263"/>
            <a:ext cx="0" cy="2537926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64B32EF-C3A1-4748-A7BB-F920C08970B6}"/>
              </a:ext>
            </a:extLst>
          </p:cNvPr>
          <p:cNvCxnSpPr/>
          <p:nvPr/>
        </p:nvCxnSpPr>
        <p:spPr>
          <a:xfrm>
            <a:off x="8919182" y="1711328"/>
            <a:ext cx="0" cy="2537926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9"/>
          <p:cNvSpPr txBox="1">
            <a:spLocks noGrp="1"/>
          </p:cNvSpPr>
          <p:nvPr>
            <p:ph type="sldNum" idx="12"/>
          </p:nvPr>
        </p:nvSpPr>
        <p:spPr>
          <a:xfrm>
            <a:off x="6384032" y="6381426"/>
            <a:ext cx="2844900" cy="2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50" tIns="45475" rIns="90950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  <p:pic>
        <p:nvPicPr>
          <p:cNvPr id="276" name="Google Shape;276;p29"/>
          <p:cNvPicPr preferRelativeResize="0"/>
          <p:nvPr/>
        </p:nvPicPr>
        <p:blipFill rotWithShape="1">
          <a:blip r:embed="rId3">
            <a:alphaModFix/>
          </a:blip>
          <a:srcRect l="9835" t="14679" r="11732" b="7735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ECCB669-DCE7-C74C-9FAD-BE83DDB7C6BC}"/>
              </a:ext>
            </a:extLst>
          </p:cNvPr>
          <p:cNvSpPr/>
          <p:nvPr/>
        </p:nvSpPr>
        <p:spPr>
          <a:xfrm>
            <a:off x="623390" y="2089857"/>
            <a:ext cx="10848000" cy="10054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1" name="Google Shape;311;p31"/>
          <p:cNvSpPr txBox="1">
            <a:spLocks noGrp="1"/>
          </p:cNvSpPr>
          <p:nvPr>
            <p:ph type="sldNum" idx="12"/>
          </p:nvPr>
        </p:nvSpPr>
        <p:spPr>
          <a:xfrm>
            <a:off x="6384032" y="6381426"/>
            <a:ext cx="2844800" cy="255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50" tIns="45475" rIns="90950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/>
              <a:t>12</a:t>
            </a:fld>
            <a:endParaRPr/>
          </a:p>
        </p:txBody>
      </p:sp>
      <p:sp>
        <p:nvSpPr>
          <p:cNvPr id="312" name="Google Shape;312;p31"/>
          <p:cNvSpPr txBox="1">
            <a:spLocks noGrp="1"/>
          </p:cNvSpPr>
          <p:nvPr>
            <p:ph type="body" idx="2"/>
          </p:nvPr>
        </p:nvSpPr>
        <p:spPr>
          <a:xfrm>
            <a:off x="624416" y="792000"/>
            <a:ext cx="108480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0950" bIns="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1"/>
              <a:buNone/>
            </a:pPr>
            <a:r>
              <a:rPr lang="en-GB"/>
              <a:t>FROM SME’s TO CORPORATES</a:t>
            </a:r>
            <a:endParaRPr/>
          </a:p>
        </p:txBody>
      </p:sp>
      <p:sp>
        <p:nvSpPr>
          <p:cNvPr id="313" name="Google Shape;313;p31"/>
          <p:cNvSpPr txBox="1">
            <a:spLocks noGrp="1"/>
          </p:cNvSpPr>
          <p:nvPr>
            <p:ph type="body" idx="3"/>
          </p:nvPr>
        </p:nvSpPr>
        <p:spPr>
          <a:xfrm>
            <a:off x="623390" y="468000"/>
            <a:ext cx="108480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388D"/>
              </a:buClr>
              <a:buSzPts val="2400"/>
              <a:buNone/>
            </a:pPr>
            <a:r>
              <a:rPr lang="en-GB" dirty="0"/>
              <a:t>MTW: BENEFITS TO EMPLOYERS</a:t>
            </a:r>
            <a:endParaRPr dirty="0"/>
          </a:p>
        </p:txBody>
      </p:sp>
      <p:sp>
        <p:nvSpPr>
          <p:cNvPr id="314" name="Google Shape;314;p31"/>
          <p:cNvSpPr txBox="1"/>
          <p:nvPr/>
        </p:nvSpPr>
        <p:spPr>
          <a:xfrm>
            <a:off x="1113160" y="3281456"/>
            <a:ext cx="2773680" cy="3108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1600" lvl="0">
              <a:buSzPts val="1400"/>
            </a:pPr>
            <a:r>
              <a:rPr lang="en-GB" sz="1300" i="1" dirty="0"/>
              <a:t>Additional funding can be utilised to minimise cost to employers</a:t>
            </a:r>
            <a:r>
              <a:rPr lang="en-GB" sz="1300" b="0" i="1" u="none" strike="noStrike" cap="none" dirty="0">
                <a:solidFill>
                  <a:srgbClr val="000000"/>
                </a:solidFill>
                <a:sym typeface="Arial"/>
              </a:rPr>
              <a:t>, reducing recruitment costs vs traditional channels. </a:t>
            </a:r>
          </a:p>
          <a:p>
            <a:pPr marL="101600" lvl="0">
              <a:buSzPts val="1400"/>
            </a:pPr>
            <a:endParaRPr sz="1300" b="0" i="1" u="none" strike="noStrike" cap="none" dirty="0">
              <a:solidFill>
                <a:srgbClr val="000000"/>
              </a:solidFill>
              <a:sym typeface="Arial"/>
            </a:endParaRPr>
          </a:p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300" b="0" i="1" u="none" strike="noStrike" cap="none" dirty="0">
                <a:solidFill>
                  <a:srgbClr val="000000"/>
                </a:solidFill>
                <a:sym typeface="Arial"/>
              </a:rPr>
              <a:t>The NHS found additional benefits including:</a:t>
            </a:r>
            <a:endParaRPr sz="1300" i="1" dirty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GB" sz="1300" b="1" i="1" u="none" strike="noStrike" cap="none" dirty="0">
                <a:solidFill>
                  <a:srgbClr val="000000"/>
                </a:solidFill>
                <a:sym typeface="Arial"/>
              </a:rPr>
              <a:t>9% reduction</a:t>
            </a:r>
            <a:r>
              <a:rPr lang="en-GB" sz="1300" b="0" i="1" u="none" strike="noStrike" cap="none" dirty="0">
                <a:solidFill>
                  <a:srgbClr val="000000"/>
                </a:solidFill>
                <a:sym typeface="Arial"/>
              </a:rPr>
              <a:t> in staff turnover</a:t>
            </a:r>
            <a:endParaRPr sz="1300" i="1" dirty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GB" sz="1300" b="1" i="1" u="none" strike="noStrike" cap="none" dirty="0">
                <a:solidFill>
                  <a:srgbClr val="000000"/>
                </a:solidFill>
                <a:sym typeface="Arial"/>
              </a:rPr>
              <a:t>2% reduction </a:t>
            </a:r>
            <a:r>
              <a:rPr lang="en-GB" sz="1300" b="0" i="1" u="none" strike="noStrike" cap="none" dirty="0">
                <a:solidFill>
                  <a:srgbClr val="000000"/>
                </a:solidFill>
                <a:sym typeface="Arial"/>
              </a:rPr>
              <a:t>in staff absence </a:t>
            </a:r>
            <a:endParaRPr sz="1300" i="1" dirty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GB" sz="1300" b="0" i="1" u="none" strike="noStrike" cap="none" dirty="0">
                <a:solidFill>
                  <a:srgbClr val="000000"/>
                </a:solidFill>
                <a:sym typeface="Arial"/>
              </a:rPr>
              <a:t>overall </a:t>
            </a:r>
            <a:r>
              <a:rPr lang="en-GB" sz="1300" b="1" i="1" u="none" strike="noStrike" cap="none" dirty="0">
                <a:solidFill>
                  <a:srgbClr val="000000"/>
                </a:solidFill>
                <a:sym typeface="Arial"/>
              </a:rPr>
              <a:t>250% return</a:t>
            </a:r>
            <a:r>
              <a:rPr lang="en-GB" sz="1300" b="0" i="1" u="none" strike="noStrike" cap="none" dirty="0">
                <a:solidFill>
                  <a:srgbClr val="000000"/>
                </a:solidFill>
                <a:sym typeface="Arial"/>
              </a:rPr>
              <a:t> over a 5yr period.	</a:t>
            </a:r>
            <a:endParaRPr sz="1300" i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0" i="1" u="none" strike="noStrike" cap="none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315" name="Google Shape;315;p31"/>
          <p:cNvSpPr txBox="1"/>
          <p:nvPr/>
        </p:nvSpPr>
        <p:spPr>
          <a:xfrm>
            <a:off x="4528576" y="3281456"/>
            <a:ext cx="2895600" cy="3108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300" b="0" i="1" u="none" strike="noStrike" cap="none" dirty="0">
                <a:solidFill>
                  <a:srgbClr val="000000"/>
                </a:solidFill>
                <a:sym typeface="Arial"/>
              </a:rPr>
              <a:t>Across </a:t>
            </a:r>
            <a:r>
              <a:rPr lang="en-GB" sz="1300" b="0" i="1" u="none" strike="noStrike" cap="none" dirty="0" err="1">
                <a:solidFill>
                  <a:srgbClr val="000000"/>
                </a:solidFill>
                <a:sym typeface="Arial"/>
              </a:rPr>
              <a:t>MtW</a:t>
            </a:r>
            <a:r>
              <a:rPr lang="en-GB" sz="1300" b="0" i="1" u="none" strike="noStrike" cap="none" dirty="0">
                <a:solidFill>
                  <a:srgbClr val="000000"/>
                </a:solidFill>
                <a:sym typeface="Arial"/>
              </a:rPr>
              <a:t> members, we have collectively delivered placements comprised of:</a:t>
            </a:r>
            <a:endParaRPr sz="1300" i="1" dirty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GB" sz="1300" b="1" i="1" u="none" strike="noStrike" cap="none" dirty="0">
                <a:solidFill>
                  <a:srgbClr val="000000"/>
                </a:solidFill>
                <a:sym typeface="Arial"/>
              </a:rPr>
              <a:t>52% females</a:t>
            </a:r>
            <a:endParaRPr sz="1300" i="1" dirty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GB" sz="1300" b="1" i="1" u="none" strike="noStrike" cap="none" dirty="0">
                <a:solidFill>
                  <a:srgbClr val="000000"/>
                </a:solidFill>
                <a:sym typeface="Arial"/>
              </a:rPr>
              <a:t>18% BAME and </a:t>
            </a:r>
            <a:endParaRPr sz="1300" i="1" dirty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GB" sz="1300" b="1" i="1" u="none" strike="noStrike" cap="none" dirty="0">
                <a:solidFill>
                  <a:srgbClr val="000000"/>
                </a:solidFill>
                <a:sym typeface="Arial"/>
              </a:rPr>
              <a:t>18% those who identify as having a disability</a:t>
            </a:r>
            <a:r>
              <a:rPr lang="en-GB" sz="1300" b="0" i="1" u="none" strike="noStrike" cap="none" dirty="0">
                <a:solidFill>
                  <a:srgbClr val="000000"/>
                </a:solidFill>
                <a:sym typeface="Arial"/>
              </a:rPr>
              <a:t>. </a:t>
            </a:r>
            <a:endParaRPr sz="1300" i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0" i="1" u="none" strike="noStrike" cap="none" dirty="0">
              <a:solidFill>
                <a:srgbClr val="000000"/>
              </a:solidFill>
              <a:sym typeface="Arial"/>
            </a:endParaRPr>
          </a:p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300" b="0" i="1" u="none" strike="noStrike" cap="none" dirty="0">
                <a:solidFill>
                  <a:srgbClr val="000000"/>
                </a:solidFill>
                <a:sym typeface="Arial"/>
              </a:rPr>
              <a:t>This is </a:t>
            </a:r>
            <a:r>
              <a:rPr lang="en-GB" sz="1300" b="1" i="1" u="none" strike="noStrike" cap="none" dirty="0">
                <a:solidFill>
                  <a:srgbClr val="000000"/>
                </a:solidFill>
                <a:sym typeface="Arial"/>
              </a:rPr>
              <a:t>directly representative </a:t>
            </a:r>
            <a:r>
              <a:rPr lang="en-GB" sz="1300" b="0" i="1" u="none" strike="noStrike" cap="none" dirty="0">
                <a:solidFill>
                  <a:srgbClr val="000000"/>
                </a:solidFill>
                <a:sym typeface="Arial"/>
              </a:rPr>
              <a:t>of the NEET population generally, meaning we make a real impact on those most in need. </a:t>
            </a:r>
            <a:endParaRPr sz="1300" i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0" i="1" u="none" strike="noStrike" cap="none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316" name="Google Shape;316;p31"/>
          <p:cNvSpPr txBox="1"/>
          <p:nvPr/>
        </p:nvSpPr>
        <p:spPr>
          <a:xfrm>
            <a:off x="8080946" y="3281456"/>
            <a:ext cx="3124200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1600" lvl="0">
              <a:buSzPts val="1400"/>
            </a:pPr>
            <a:r>
              <a:rPr lang="en-GB" sz="1300" i="1" dirty="0" err="1"/>
              <a:t>MtW's</a:t>
            </a:r>
            <a:r>
              <a:rPr lang="en-GB" sz="1300" i="1" dirty="0"/>
              <a:t> network includes civil and charitable entities supporting a specific group such as </a:t>
            </a:r>
            <a:r>
              <a:rPr lang="en-GB" sz="1300" b="1" i="1" dirty="0"/>
              <a:t>ex-offenders, care leavers, those with a disability and refugees.</a:t>
            </a:r>
            <a:endParaRPr lang="en-GB" sz="1300" b="1" i="1" u="none" strike="noStrike" cap="none" dirty="0">
              <a:solidFill>
                <a:srgbClr val="000000"/>
              </a:solidFill>
              <a:sym typeface="Arial"/>
            </a:endParaRPr>
          </a:p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GB" sz="1300" i="1" dirty="0"/>
          </a:p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300" i="1" dirty="0"/>
              <a:t>Choosing to work with these groups and others helps stimulate </a:t>
            </a:r>
            <a:r>
              <a:rPr lang="en-GB" sz="1300" b="1" i="1" u="none" strike="noStrike" cap="none" dirty="0">
                <a:solidFill>
                  <a:srgbClr val="000000"/>
                </a:solidFill>
                <a:sym typeface="Arial"/>
              </a:rPr>
              <a:t>social mobility</a:t>
            </a:r>
            <a:r>
              <a:rPr lang="en-GB" sz="1300" b="0" i="1" u="none" strike="noStrike" cap="none" dirty="0">
                <a:solidFill>
                  <a:srgbClr val="000000"/>
                </a:solidFill>
                <a:sym typeface="Arial"/>
              </a:rPr>
              <a:t> and support </a:t>
            </a:r>
            <a:r>
              <a:rPr lang="en-GB" sz="1300" b="1" i="1" u="none" strike="noStrike" cap="none" dirty="0">
                <a:solidFill>
                  <a:srgbClr val="000000"/>
                </a:solidFill>
                <a:sym typeface="Arial"/>
              </a:rPr>
              <a:t>Corporate Social Responsibility </a:t>
            </a:r>
            <a:r>
              <a:rPr lang="en-GB" sz="1300" b="0" i="1" u="none" strike="noStrike" cap="none" dirty="0">
                <a:solidFill>
                  <a:srgbClr val="000000"/>
                </a:solidFill>
                <a:sym typeface="Arial"/>
              </a:rPr>
              <a:t>efforts, including commitments to</a:t>
            </a:r>
            <a:r>
              <a:rPr lang="en-GB" sz="1300" b="1" i="1" u="none" strike="noStrike" cap="none" dirty="0">
                <a:solidFill>
                  <a:srgbClr val="000000"/>
                </a:solidFill>
                <a:sym typeface="Arial"/>
              </a:rPr>
              <a:t> </a:t>
            </a:r>
            <a:r>
              <a:rPr lang="en-GB" sz="1300" b="0" i="1" u="none" strike="noStrike" cap="none" dirty="0">
                <a:solidFill>
                  <a:srgbClr val="000000"/>
                </a:solidFill>
                <a:sym typeface="Arial"/>
              </a:rPr>
              <a:t>UN Sustainable Development Goals. </a:t>
            </a:r>
            <a:endParaRPr sz="1300" i="1" dirty="0"/>
          </a:p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300" b="0" i="1" u="none" strike="noStrike" cap="none" dirty="0">
              <a:solidFill>
                <a:srgbClr val="000000"/>
              </a:solidFill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0" i="1" u="none" strike="noStrike" cap="none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317" name="Google Shape;317;p31"/>
          <p:cNvSpPr txBox="1"/>
          <p:nvPr/>
        </p:nvSpPr>
        <p:spPr>
          <a:xfrm>
            <a:off x="1622629" y="2235540"/>
            <a:ext cx="1750495" cy="5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1"/>
              <a:buFont typeface="Arial"/>
              <a:buNone/>
            </a:pPr>
            <a:r>
              <a:rPr lang="en-GB" sz="2000" b="1" u="none" strike="noStrike" cap="none" dirty="0">
                <a:solidFill>
                  <a:schemeClr val="lt2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Return on Investment</a:t>
            </a:r>
            <a:endParaRPr sz="2000" b="1" u="none" strike="noStrike" cap="non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318" name="Google Shape;318;p31"/>
          <p:cNvSpPr txBox="1"/>
          <p:nvPr/>
        </p:nvSpPr>
        <p:spPr>
          <a:xfrm>
            <a:off x="8567023" y="2235540"/>
            <a:ext cx="2003656" cy="5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2000" b="1" dirty="0">
                <a:solidFill>
                  <a:schemeClr val="lt1"/>
                </a:solidFill>
              </a:rPr>
              <a:t>Positive Social Impact</a:t>
            </a:r>
            <a:endParaRPr sz="20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31"/>
          <p:cNvSpPr txBox="1"/>
          <p:nvPr/>
        </p:nvSpPr>
        <p:spPr>
          <a:xfrm>
            <a:off x="5094826" y="2235540"/>
            <a:ext cx="1750495" cy="5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1"/>
              <a:buFont typeface="Arial"/>
              <a:buNone/>
            </a:pPr>
            <a:r>
              <a:rPr lang="en-GB" sz="1900" b="1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Diversity and Inclusion</a:t>
            </a:r>
            <a:endParaRPr sz="19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5C8588A-BD7C-2746-AF0B-0512469EC8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519" t="16823" r="13653" b="24344"/>
          <a:stretch/>
        </p:blipFill>
        <p:spPr>
          <a:xfrm>
            <a:off x="2181603" y="1431085"/>
            <a:ext cx="632546" cy="5579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F4E1C92-351A-F143-A321-E9AA031332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9890" y="1354054"/>
            <a:ext cx="635000" cy="635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E4BA3B7-6F8A-A840-9064-65C04E49BB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26773" y="1356508"/>
            <a:ext cx="632546" cy="632546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F88703D-6192-2042-878F-657526888C79}"/>
              </a:ext>
            </a:extLst>
          </p:cNvPr>
          <p:cNvCxnSpPr/>
          <p:nvPr/>
        </p:nvCxnSpPr>
        <p:spPr>
          <a:xfrm>
            <a:off x="4095740" y="1526414"/>
            <a:ext cx="0" cy="2537926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7983C3E-E865-EE47-B698-8905473FBFD9}"/>
              </a:ext>
            </a:extLst>
          </p:cNvPr>
          <p:cNvCxnSpPr/>
          <p:nvPr/>
        </p:nvCxnSpPr>
        <p:spPr>
          <a:xfrm>
            <a:off x="7793773" y="1526414"/>
            <a:ext cx="0" cy="2537926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13</a:t>
            </a:fld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GB" dirty="0"/>
              <a:t>WE ALL HAVE A ROLE TO PLAY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GB" dirty="0"/>
              <a:t>MTW: EMPLOYER PERSPECTIVES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06" y="1536982"/>
            <a:ext cx="3616909" cy="36169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146" y="1536981"/>
            <a:ext cx="3616909" cy="36169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426" y="1536983"/>
            <a:ext cx="3616909" cy="361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8907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2"/>
          <p:cNvSpPr txBox="1">
            <a:spLocks noGrp="1"/>
          </p:cNvSpPr>
          <p:nvPr>
            <p:ph type="sldNum" idx="12"/>
          </p:nvPr>
        </p:nvSpPr>
        <p:spPr>
          <a:xfrm>
            <a:off x="6384032" y="6381426"/>
            <a:ext cx="2844800" cy="255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50" tIns="45475" rIns="90950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latin typeface="Arial"/>
                <a:ea typeface="Arial"/>
                <a:cs typeface="Arial"/>
                <a:sym typeface="Arial"/>
              </a:rPr>
              <a:t>14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32"/>
          <p:cNvSpPr txBox="1">
            <a:spLocks noGrp="1"/>
          </p:cNvSpPr>
          <p:nvPr>
            <p:ph type="body" idx="3"/>
          </p:nvPr>
        </p:nvSpPr>
        <p:spPr>
          <a:xfrm>
            <a:off x="623890" y="710275"/>
            <a:ext cx="108480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388D"/>
              </a:buClr>
              <a:buSzPts val="2400"/>
              <a:buNone/>
            </a:pPr>
            <a:r>
              <a:rPr lang="en-GB"/>
              <a:t>TALK TO US ABOUT HOW YOU COULD GET INVOLVED!</a:t>
            </a:r>
            <a:endParaRPr/>
          </a:p>
        </p:txBody>
      </p:sp>
      <p:sp>
        <p:nvSpPr>
          <p:cNvPr id="326" name="Google Shape;326;p32"/>
          <p:cNvSpPr/>
          <p:nvPr/>
        </p:nvSpPr>
        <p:spPr>
          <a:xfrm rot="-661232">
            <a:off x="7097078" y="2387734"/>
            <a:ext cx="2831244" cy="1706254"/>
          </a:xfrm>
          <a:custGeom>
            <a:avLst/>
            <a:gdLst/>
            <a:ahLst/>
            <a:cxnLst/>
            <a:rect l="l" t="t" r="r" b="b"/>
            <a:pathLst>
              <a:path w="4137" h="2209" extrusionOk="0">
                <a:moveTo>
                  <a:pt x="4052" y="0"/>
                </a:moveTo>
                <a:lnTo>
                  <a:pt x="83" y="62"/>
                </a:lnTo>
                <a:lnTo>
                  <a:pt x="0" y="260"/>
                </a:lnTo>
                <a:lnTo>
                  <a:pt x="646" y="854"/>
                </a:lnTo>
                <a:lnTo>
                  <a:pt x="646" y="1843"/>
                </a:lnTo>
                <a:lnTo>
                  <a:pt x="1146" y="1552"/>
                </a:lnTo>
                <a:lnTo>
                  <a:pt x="1573" y="2177"/>
                </a:lnTo>
                <a:lnTo>
                  <a:pt x="1740" y="2208"/>
                </a:lnTo>
                <a:lnTo>
                  <a:pt x="4136" y="218"/>
                </a:lnTo>
                <a:lnTo>
                  <a:pt x="4052" y="0"/>
                </a:lnTo>
                <a:close/>
                <a:moveTo>
                  <a:pt x="375" y="270"/>
                </a:moveTo>
                <a:lnTo>
                  <a:pt x="3031" y="229"/>
                </a:lnTo>
                <a:lnTo>
                  <a:pt x="1000" y="708"/>
                </a:lnTo>
                <a:lnTo>
                  <a:pt x="875" y="1208"/>
                </a:lnTo>
                <a:lnTo>
                  <a:pt x="886" y="739"/>
                </a:lnTo>
                <a:lnTo>
                  <a:pt x="375" y="270"/>
                </a:lnTo>
                <a:close/>
                <a:moveTo>
                  <a:pt x="1688" y="1927"/>
                </a:moveTo>
                <a:lnTo>
                  <a:pt x="1240" y="1270"/>
                </a:lnTo>
                <a:lnTo>
                  <a:pt x="854" y="1520"/>
                </a:lnTo>
                <a:lnTo>
                  <a:pt x="844" y="1458"/>
                </a:lnTo>
                <a:lnTo>
                  <a:pt x="1177" y="1166"/>
                </a:lnTo>
                <a:lnTo>
                  <a:pt x="3542" y="395"/>
                </a:lnTo>
                <a:lnTo>
                  <a:pt x="1688" y="1927"/>
                </a:ln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1"/>
              <a:buFont typeface="Arial"/>
              <a:buNone/>
            </a:pPr>
            <a:endParaRPr sz="1801" b="0" i="0" u="none" strike="noStrike" cap="none">
              <a:solidFill>
                <a:srgbClr val="CAD4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32"/>
          <p:cNvSpPr/>
          <p:nvPr/>
        </p:nvSpPr>
        <p:spPr>
          <a:xfrm>
            <a:off x="560590" y="1836369"/>
            <a:ext cx="5487300" cy="3741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1"/>
              <a:buFont typeface="Arial"/>
              <a:buNone/>
            </a:pPr>
            <a:r>
              <a:rPr lang="en-GB" sz="1801" b="1" i="0" u="none" strike="noStrike" cap="none" dirty="0">
                <a:solidFill>
                  <a:srgbClr val="808080"/>
                </a:solidFill>
                <a:latin typeface="Tahoma"/>
                <a:ea typeface="Tahoma"/>
                <a:cs typeface="Tahoma"/>
                <a:sym typeface="Tahoma"/>
              </a:rPr>
              <a:t>Sophia Spencer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1"/>
              <a:buFont typeface="Arial"/>
              <a:buNone/>
            </a:pPr>
            <a:r>
              <a:rPr lang="en-GB" sz="1801" b="1" i="0" u="none" strike="noStrike" cap="none" dirty="0">
                <a:solidFill>
                  <a:srgbClr val="808080"/>
                </a:solidFill>
                <a:latin typeface="Tahoma"/>
                <a:ea typeface="Tahoma"/>
                <a:cs typeface="Tahoma"/>
                <a:sym typeface="Tahoma"/>
              </a:rPr>
              <a:t>Head of Partnership Development 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1"/>
              <a:buFont typeface="Arial"/>
              <a:buNone/>
            </a:pPr>
            <a:r>
              <a:rPr lang="en-GB" sz="1801" b="1" i="0" u="none" strike="noStrike" cap="none" dirty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M:</a:t>
            </a:r>
            <a:r>
              <a:rPr lang="en-GB" sz="1801" b="1" i="0" u="none" strike="noStrike" cap="none" dirty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GB" sz="1801" b="1" i="0" u="none" strike="noStrike" cap="none" dirty="0">
                <a:solidFill>
                  <a:schemeClr val="accent3"/>
                </a:solidFill>
                <a:latin typeface="Tahoma"/>
                <a:ea typeface="Tahoma"/>
                <a:cs typeface="Tahoma"/>
                <a:sym typeface="Tahoma"/>
              </a:rPr>
              <a:t>+44 (0)7827 820658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1"/>
              <a:buFont typeface="Arial"/>
              <a:buNone/>
            </a:pPr>
            <a:r>
              <a:rPr lang="en-GB" sz="1801" b="1" i="0" u="none" strike="noStrike" cap="none" dirty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E: </a:t>
            </a:r>
            <a:r>
              <a:rPr lang="en-GB" sz="1801" b="1" i="0" u="sng" strike="noStrike" cap="none" dirty="0">
                <a:solidFill>
                  <a:schemeClr val="accent3"/>
                </a:solidFill>
                <a:latin typeface="Tahoma"/>
                <a:ea typeface="Tahoma"/>
                <a:cs typeface="Tahoma"/>
                <a:sym typeface="Tahoma"/>
              </a:rPr>
              <a:t>sophia.spencer@baesystems.com</a:t>
            </a:r>
            <a:endParaRPr sz="1801" b="1" i="0" u="sng" strike="noStrike" cap="none" dirty="0">
              <a:solidFill>
                <a:schemeClr val="accent3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1"/>
              <a:buFont typeface="Arial"/>
              <a:buNone/>
            </a:pPr>
            <a:endParaRPr lang="en-GB" sz="1801" b="1" u="sng" dirty="0">
              <a:solidFill>
                <a:srgbClr val="80388D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buSzPts val="1801"/>
            </a:pPr>
            <a:r>
              <a:rPr lang="en-GB" sz="1801" b="1" dirty="0">
                <a:solidFill>
                  <a:srgbClr val="808080"/>
                </a:solidFill>
                <a:latin typeface="Tahoma"/>
                <a:ea typeface="Tahoma"/>
                <a:cs typeface="Tahoma"/>
                <a:sym typeface="Tahoma"/>
              </a:rPr>
              <a:t>Debbie Gordon</a:t>
            </a:r>
            <a:endParaRPr lang="en-GB" dirty="0"/>
          </a:p>
          <a:p>
            <a:pPr lvl="0">
              <a:buSzPts val="1801"/>
            </a:pPr>
            <a:r>
              <a:rPr lang="en-GB" sz="1801" b="1" dirty="0">
                <a:solidFill>
                  <a:srgbClr val="808080"/>
                </a:solidFill>
                <a:latin typeface="Tahoma"/>
                <a:ea typeface="Tahoma"/>
                <a:cs typeface="Tahoma"/>
                <a:sym typeface="Tahoma"/>
              </a:rPr>
              <a:t>Head of Outreach</a:t>
            </a:r>
          </a:p>
          <a:p>
            <a:pPr>
              <a:buSzPts val="1801"/>
            </a:pPr>
            <a:r>
              <a:rPr lang="en-GB" sz="1801" b="1" dirty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E: </a:t>
            </a:r>
            <a:r>
              <a:rPr lang="en-GB" sz="1801" b="1" u="sng" dirty="0">
                <a:solidFill>
                  <a:schemeClr val="accent3"/>
                </a:solidFill>
                <a:latin typeface="Tahoma"/>
                <a:ea typeface="Tahoma"/>
                <a:cs typeface="Tahoma"/>
                <a:sym typeface="Tahoma"/>
              </a:rPr>
              <a:t>debs.Gordon@movementtowork.com</a:t>
            </a:r>
          </a:p>
          <a:p>
            <a:pPr lvl="0">
              <a:buSzPts val="1801"/>
            </a:pPr>
            <a:endParaRPr lang="en-GB" sz="1801" b="1" dirty="0">
              <a:solidFill>
                <a:srgbClr val="808080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buSzPts val="1801"/>
            </a:pPr>
            <a:endParaRPr lang="en-GB" dirty="0"/>
          </a:p>
          <a:p>
            <a:pPr>
              <a:buSzPts val="1801"/>
            </a:pPr>
            <a:r>
              <a:rPr lang="en-GB" sz="1801" b="1" dirty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W:</a:t>
            </a:r>
            <a:r>
              <a:rPr lang="en-GB" sz="1801" b="1" dirty="0">
                <a:solidFill>
                  <a:srgbClr val="80388D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GB" sz="1801" b="1" u="sng" dirty="0">
                <a:solidFill>
                  <a:srgbClr val="80388D"/>
                </a:solidFill>
                <a:latin typeface="Tahoma"/>
                <a:ea typeface="Tahoma"/>
                <a:cs typeface="Tahoma"/>
                <a:sym typeface="Tahoma"/>
                <a:hlinkClick r:id="rId3"/>
              </a:rPr>
              <a:t>www.movementtowork.com</a:t>
            </a:r>
            <a:endParaRPr lang="en-GB" sz="1801" b="1" u="sng" dirty="0">
              <a:solidFill>
                <a:srgbClr val="80388D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1"/>
              <a:buFont typeface="Arial"/>
              <a:buNone/>
            </a:pPr>
            <a:endParaRPr lang="en-GB" sz="1801" b="1" i="0" u="sng" strike="noStrike" cap="none" dirty="0">
              <a:solidFill>
                <a:srgbClr val="80388D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1"/>
              <a:buFont typeface="Arial"/>
              <a:buNone/>
            </a:pPr>
            <a:endParaRPr lang="en-GB" sz="1801" b="1" u="sng" dirty="0">
              <a:solidFill>
                <a:srgbClr val="80388D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1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0"/>
          <p:cNvSpPr txBox="1">
            <a:spLocks noGrp="1"/>
          </p:cNvSpPr>
          <p:nvPr>
            <p:ph type="sldNum" idx="12"/>
          </p:nvPr>
        </p:nvSpPr>
        <p:spPr>
          <a:xfrm>
            <a:off x="6384032" y="6381426"/>
            <a:ext cx="2844800" cy="255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50" tIns="45475" rIns="90950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  <p:sp>
        <p:nvSpPr>
          <p:cNvPr id="130" name="Google Shape;130;p20"/>
          <p:cNvSpPr txBox="1">
            <a:spLocks noGrp="1"/>
          </p:cNvSpPr>
          <p:nvPr>
            <p:ph type="body" idx="3"/>
          </p:nvPr>
        </p:nvSpPr>
        <p:spPr>
          <a:xfrm>
            <a:off x="623390" y="468000"/>
            <a:ext cx="108480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388D"/>
              </a:buClr>
              <a:buSzPts val="2400"/>
              <a:buNone/>
            </a:pPr>
            <a:r>
              <a:rPr lang="en-GB"/>
              <a:t>MTW: A COALITION OF UK EMPLOYERS AND CIVIL SOCIETY </a:t>
            </a:r>
            <a:endParaRPr/>
          </a:p>
        </p:txBody>
      </p:sp>
      <p:grpSp>
        <p:nvGrpSpPr>
          <p:cNvPr id="131" name="Google Shape;131;p20"/>
          <p:cNvGrpSpPr/>
          <p:nvPr/>
        </p:nvGrpSpPr>
        <p:grpSpPr>
          <a:xfrm>
            <a:off x="1390328" y="1041339"/>
            <a:ext cx="8712968" cy="4818037"/>
            <a:chOff x="1576866" y="1681275"/>
            <a:chExt cx="5882261" cy="3252732"/>
          </a:xfrm>
        </p:grpSpPr>
        <p:sp>
          <p:nvSpPr>
            <p:cNvPr id="132" name="Google Shape;132;p20"/>
            <p:cNvSpPr/>
            <p:nvPr/>
          </p:nvSpPr>
          <p:spPr>
            <a:xfrm>
              <a:off x="5922152" y="3307643"/>
              <a:ext cx="1536975" cy="1521513"/>
            </a:xfrm>
            <a:prstGeom prst="ellipse">
              <a:avLst/>
            </a:prstGeom>
            <a:solidFill>
              <a:srgbClr val="FFFFFF"/>
            </a:solidFill>
            <a:ln w="38100" cap="flat" cmpd="sng">
              <a:solidFill>
                <a:srgbClr val="80388D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68525" tIns="34275" rIns="6852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1"/>
                <a:buFont typeface="Arial"/>
                <a:buNone/>
              </a:pPr>
              <a:r>
                <a:rPr lang="en-GB" sz="1351" b="1" i="0" u="none" strike="noStrike" cap="none">
                  <a:solidFill>
                    <a:srgbClr val="E1007E"/>
                  </a:solidFill>
                  <a:latin typeface="Arial"/>
                  <a:ea typeface="Arial"/>
                  <a:cs typeface="Arial"/>
                  <a:sym typeface="Arial"/>
                </a:rPr>
                <a:t>Founded in 2013</a:t>
              </a:r>
              <a:endParaRPr sz="751" b="1" i="0" u="none" strike="noStrike" cap="none">
                <a:solidFill>
                  <a:srgbClr val="E1007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20"/>
            <p:cNvSpPr/>
            <p:nvPr/>
          </p:nvSpPr>
          <p:spPr>
            <a:xfrm>
              <a:off x="2843810" y="1681275"/>
              <a:ext cx="3352479" cy="3252732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1"/>
                <a:buFont typeface="Arial"/>
                <a:buNone/>
              </a:pPr>
              <a:endParaRPr sz="1351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34" name="Google Shape;134;p2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099947" y="4273248"/>
              <a:ext cx="472054" cy="4720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5" name="Google Shape;135;p2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961844" y="2279386"/>
              <a:ext cx="740351" cy="3486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6" name="Google Shape;136;p20"/>
            <p:cNvPicPr preferRelativeResize="0"/>
            <p:nvPr/>
          </p:nvPicPr>
          <p:blipFill rotWithShape="1">
            <a:blip r:embed="rId5">
              <a:alphaModFix/>
            </a:blip>
            <a:srcRect t="25782"/>
            <a:stretch/>
          </p:blipFill>
          <p:spPr>
            <a:xfrm>
              <a:off x="4627055" y="2770076"/>
              <a:ext cx="1325102" cy="4403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7" name="Google Shape;137;p20"/>
            <p:cNvPicPr preferRelativeResize="0"/>
            <p:nvPr/>
          </p:nvPicPr>
          <p:blipFill rotWithShape="1">
            <a:blip r:embed="rId6">
              <a:alphaModFix/>
            </a:blip>
            <a:srcRect t="20023" b="39215"/>
            <a:stretch/>
          </p:blipFill>
          <p:spPr>
            <a:xfrm>
              <a:off x="3328412" y="2294874"/>
              <a:ext cx="1404156" cy="3175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8" name="Google Shape;138;p20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3143167" y="3260776"/>
              <a:ext cx="1106522" cy="5428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9" name="Google Shape;139;p20"/>
            <p:cNvSpPr/>
            <p:nvPr/>
          </p:nvSpPr>
          <p:spPr>
            <a:xfrm>
              <a:off x="1576866" y="3328625"/>
              <a:ext cx="1536975" cy="1521513"/>
            </a:xfrm>
            <a:prstGeom prst="ellipse">
              <a:avLst/>
            </a:prstGeom>
            <a:solidFill>
              <a:schemeClr val="lt1"/>
            </a:solidFill>
            <a:ln w="381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68525" tIns="34275" rIns="6852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1"/>
                <a:buFont typeface="Arial"/>
                <a:buNone/>
              </a:pPr>
              <a:endParaRPr sz="1351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40" name="Google Shape;140;p20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706385" y="3824982"/>
              <a:ext cx="1241876" cy="4634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1" name="Google Shape;141;p20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3870016" y="1838654"/>
              <a:ext cx="1295960" cy="3301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2" name="Google Shape;142;p20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5220073" y="3254395"/>
              <a:ext cx="771101" cy="3906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3" name="Google Shape;143;p20"/>
            <p:cNvPicPr preferRelativeResize="0"/>
            <p:nvPr/>
          </p:nvPicPr>
          <p:blipFill rotWithShape="1">
            <a:blip r:embed="rId11">
              <a:alphaModFix/>
            </a:blip>
            <a:srcRect t="11194" b="11159"/>
            <a:stretch/>
          </p:blipFill>
          <p:spPr>
            <a:xfrm>
              <a:off x="3388065" y="3877267"/>
              <a:ext cx="719178" cy="5584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4" name="Google Shape;144;p20"/>
            <p:cNvPicPr preferRelativeResize="0"/>
            <p:nvPr/>
          </p:nvPicPr>
          <p:blipFill rotWithShape="1">
            <a:blip r:embed="rId12">
              <a:alphaModFix/>
            </a:blip>
            <a:srcRect t="34492" b="34492"/>
            <a:stretch/>
          </p:blipFill>
          <p:spPr>
            <a:xfrm>
              <a:off x="3917752" y="3187172"/>
              <a:ext cx="1086296" cy="3369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5" name="Google Shape;145;p20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4415553" y="3715516"/>
              <a:ext cx="1092583" cy="3385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6" name="Google Shape;146;p20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4627054" y="4185085"/>
              <a:ext cx="971060" cy="2555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7" name="Google Shape;147;p20"/>
            <p:cNvPicPr preferRelativeResize="0"/>
            <p:nvPr/>
          </p:nvPicPr>
          <p:blipFill rotWithShape="1">
            <a:blip r:embed="rId15">
              <a:alphaModFix/>
            </a:blip>
            <a:srcRect l="9044" t="43531" r="8039" b="19363"/>
            <a:stretch/>
          </p:blipFill>
          <p:spPr>
            <a:xfrm>
              <a:off x="3045733" y="2749093"/>
              <a:ext cx="1467629" cy="3453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3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GB" dirty="0"/>
              <a:t>MTW: OUR VALUES</a:t>
            </a:r>
          </a:p>
        </p:txBody>
      </p:sp>
      <p:sp>
        <p:nvSpPr>
          <p:cNvPr id="7" name="Google Shape;156;p21"/>
          <p:cNvSpPr/>
          <p:nvPr/>
        </p:nvSpPr>
        <p:spPr>
          <a:xfrm>
            <a:off x="639180" y="1285788"/>
            <a:ext cx="4597556" cy="446156"/>
          </a:xfrm>
          <a:prstGeom prst="rect">
            <a:avLst/>
          </a:prstGeom>
          <a:solidFill>
            <a:schemeClr val="accent3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1"/>
              <a:buFont typeface="Arial"/>
              <a:buNone/>
            </a:pPr>
            <a:r>
              <a:rPr lang="en-GB" sz="1801" b="1" i="0" u="none" strike="noStrike" cap="none" dirty="0">
                <a:solidFill>
                  <a:schemeClr val="lt1"/>
                </a:solidFill>
                <a:latin typeface="+mn-lt"/>
                <a:ea typeface="Calibri"/>
                <a:cs typeface="Calibri"/>
                <a:sym typeface="Calibri"/>
              </a:rPr>
              <a:t>Our Purpose</a:t>
            </a:r>
            <a:endParaRPr sz="1400" b="0" i="0" u="none" strike="noStrike" cap="none" dirty="0">
              <a:solidFill>
                <a:srgbClr val="000000"/>
              </a:solidFill>
              <a:latin typeface="+mn-lt"/>
              <a:sym typeface="Arial"/>
            </a:endParaRPr>
          </a:p>
        </p:txBody>
      </p:sp>
      <p:sp>
        <p:nvSpPr>
          <p:cNvPr id="8" name="Google Shape;157;p21"/>
          <p:cNvSpPr/>
          <p:nvPr/>
        </p:nvSpPr>
        <p:spPr>
          <a:xfrm>
            <a:off x="639180" y="1744267"/>
            <a:ext cx="4597556" cy="1040501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1"/>
              <a:buFont typeface="Arial"/>
              <a:buNone/>
            </a:pPr>
            <a:r>
              <a:rPr lang="en-GB" sz="1600" b="0" i="0" u="none" strike="noStrike" cap="none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…we exist to empower young people, who most need our support, to fulfil their potential through work. </a:t>
            </a:r>
            <a:endParaRPr sz="1800" b="0" i="0" u="none" strike="noStrike" cap="none" dirty="0">
              <a:solidFill>
                <a:srgbClr val="000000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58;p21"/>
          <p:cNvSpPr/>
          <p:nvPr/>
        </p:nvSpPr>
        <p:spPr>
          <a:xfrm>
            <a:off x="640670" y="2782628"/>
            <a:ext cx="4597556" cy="446156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1"/>
              <a:buFont typeface="Arial"/>
              <a:buNone/>
            </a:pPr>
            <a:r>
              <a:rPr lang="en-GB" sz="1801" b="1" i="0" u="none" strike="noStrike" cap="none" dirty="0">
                <a:solidFill>
                  <a:schemeClr val="lt1"/>
                </a:solidFill>
                <a:latin typeface="+mn-lt"/>
                <a:ea typeface="Calibri"/>
                <a:cs typeface="Calibri"/>
                <a:sym typeface="Calibri"/>
              </a:rPr>
              <a:t>Our Vision</a:t>
            </a:r>
            <a:endParaRPr sz="1400" b="0" i="0" u="none" strike="noStrike" cap="none" dirty="0">
              <a:solidFill>
                <a:srgbClr val="000000"/>
              </a:solidFill>
              <a:latin typeface="+mn-lt"/>
              <a:sym typeface="Arial"/>
            </a:endParaRPr>
          </a:p>
        </p:txBody>
      </p:sp>
      <p:sp>
        <p:nvSpPr>
          <p:cNvPr id="10" name="Google Shape;159;p21"/>
          <p:cNvSpPr/>
          <p:nvPr/>
        </p:nvSpPr>
        <p:spPr>
          <a:xfrm>
            <a:off x="640669" y="3213400"/>
            <a:ext cx="4596067" cy="1275145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1"/>
              <a:buFont typeface="Arial"/>
              <a:buNone/>
            </a:pPr>
            <a:r>
              <a:rPr lang="en-GB" sz="1600" b="0" i="0" u="none" strike="noStrike" cap="none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…to level the playing field for all young people by removing barriers to employment through quality work placements and vocational training.</a:t>
            </a:r>
            <a:endParaRPr sz="1100" b="0" i="0" u="none" strike="noStrike" cap="none" dirty="0">
              <a:solidFill>
                <a:srgbClr val="000000"/>
              </a:solidFill>
              <a:latin typeface="+mn-lt"/>
              <a:sym typeface="Arial"/>
            </a:endParaRPr>
          </a:p>
        </p:txBody>
      </p:sp>
      <p:sp>
        <p:nvSpPr>
          <p:cNvPr id="13" name="Google Shape;160;p21"/>
          <p:cNvSpPr/>
          <p:nvPr/>
        </p:nvSpPr>
        <p:spPr>
          <a:xfrm>
            <a:off x="639180" y="4463109"/>
            <a:ext cx="4597556" cy="446156"/>
          </a:xfrm>
          <a:prstGeom prst="rect">
            <a:avLst/>
          </a:pr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1"/>
              <a:buFont typeface="Arial"/>
              <a:buNone/>
            </a:pPr>
            <a:r>
              <a:rPr lang="en-GB" sz="1801" b="1" i="0" u="none" strike="noStrike" cap="none" dirty="0">
                <a:solidFill>
                  <a:schemeClr val="lt1"/>
                </a:solidFill>
                <a:latin typeface="+mn-lt"/>
                <a:ea typeface="Calibri"/>
                <a:cs typeface="Calibri"/>
                <a:sym typeface="Calibri"/>
              </a:rPr>
              <a:t>Our Ambition</a:t>
            </a:r>
            <a:endParaRPr sz="1400" b="0" i="0" u="none" strike="noStrike" cap="none" dirty="0">
              <a:solidFill>
                <a:srgbClr val="000000"/>
              </a:solidFill>
              <a:latin typeface="+mn-lt"/>
              <a:sym typeface="Arial"/>
            </a:endParaRPr>
          </a:p>
        </p:txBody>
      </p:sp>
      <p:sp>
        <p:nvSpPr>
          <p:cNvPr id="14" name="Google Shape;161;p21"/>
          <p:cNvSpPr/>
          <p:nvPr/>
        </p:nvSpPr>
        <p:spPr>
          <a:xfrm>
            <a:off x="639181" y="4921592"/>
            <a:ext cx="4597555" cy="801278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1"/>
              <a:buFont typeface="Arial"/>
              <a:buNone/>
            </a:pPr>
            <a:r>
              <a:rPr lang="en-GB" sz="1600" b="0" i="0" u="none" strike="noStrike" cap="none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…100,000 placements completed by 2020 </a:t>
            </a:r>
            <a:endParaRPr sz="1100" b="0" i="0" u="none" strike="noStrike" cap="none" dirty="0">
              <a:solidFill>
                <a:srgbClr val="000000"/>
              </a:solidFill>
              <a:latin typeface="+mn-lt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1"/>
              <a:buFont typeface="Arial"/>
              <a:buNone/>
            </a:pPr>
            <a:r>
              <a:rPr lang="en-GB" sz="1600" b="0" i="0" u="none" strike="noStrike" cap="none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…50,000 positive outcomes by 2020</a:t>
            </a:r>
            <a:endParaRPr sz="1100" b="0" i="0" u="none" strike="noStrike" cap="none" dirty="0">
              <a:solidFill>
                <a:srgbClr val="000000"/>
              </a:solidFill>
              <a:latin typeface="+mn-lt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5625" t="16573" r="40523" b="27367"/>
          <a:stretch/>
        </p:blipFill>
        <p:spPr>
          <a:xfrm>
            <a:off x="5549652" y="1368918"/>
            <a:ext cx="3168357" cy="41867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5731" t="16761" r="40630" b="26420"/>
          <a:stretch/>
        </p:blipFill>
        <p:spPr>
          <a:xfrm>
            <a:off x="8719499" y="1368918"/>
            <a:ext cx="3098200" cy="418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289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63350" y="1072450"/>
            <a:ext cx="5832600" cy="477971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2"/>
          <p:cNvSpPr/>
          <p:nvPr/>
        </p:nvSpPr>
        <p:spPr>
          <a:xfrm>
            <a:off x="7728675" y="1072450"/>
            <a:ext cx="2643300" cy="2471700"/>
          </a:xfrm>
          <a:prstGeom prst="ellipse">
            <a:avLst/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22"/>
          <p:cNvSpPr txBox="1">
            <a:spLocks noGrp="1"/>
          </p:cNvSpPr>
          <p:nvPr>
            <p:ph type="sldNum" idx="12"/>
          </p:nvPr>
        </p:nvSpPr>
        <p:spPr>
          <a:xfrm>
            <a:off x="6384032" y="6381426"/>
            <a:ext cx="2844800" cy="255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50" tIns="45475" rIns="90950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  <p:sp>
        <p:nvSpPr>
          <p:cNvPr id="169" name="Google Shape;169;p22"/>
          <p:cNvSpPr/>
          <p:nvPr/>
        </p:nvSpPr>
        <p:spPr>
          <a:xfrm>
            <a:off x="7507027" y="3229598"/>
            <a:ext cx="1919700" cy="1795800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375" tIns="45700" rIns="9137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1"/>
              <a:buFont typeface="Arial"/>
              <a:buNone/>
            </a:pPr>
            <a:endParaRPr sz="1801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0" name="Google Shape;170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83787" y="3854984"/>
            <a:ext cx="1460373" cy="545045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2"/>
          <p:cNvSpPr txBox="1"/>
          <p:nvPr/>
        </p:nvSpPr>
        <p:spPr>
          <a:xfrm>
            <a:off x="8228775" y="1288025"/>
            <a:ext cx="1643100" cy="14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 b="1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Over 95,000 </a:t>
            </a:r>
            <a:r>
              <a:rPr lang="en-GB" sz="14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workplace placements completed to date </a:t>
            </a:r>
            <a:endParaRPr sz="1400" b="1" i="0" u="none" strike="noStrike" cap="none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72" name="Google Shape;172;p22"/>
          <p:cNvSpPr/>
          <p:nvPr/>
        </p:nvSpPr>
        <p:spPr>
          <a:xfrm>
            <a:off x="9107500" y="3059575"/>
            <a:ext cx="1814400" cy="1667700"/>
          </a:xfrm>
          <a:prstGeom prst="ellipse">
            <a:avLst/>
          </a:pr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1" i="0" u="none" strike="noStrike" cap="none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rPr>
              <a:t>56%</a:t>
            </a:r>
            <a:r>
              <a:rPr lang="en-GB" sz="1400" b="1" i="0" u="none" strike="noStrike" cap="none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GB" sz="14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positive outcomes achieved</a:t>
            </a:r>
            <a:endParaRPr sz="1400" b="1" i="0" u="none" strike="noStrike" cap="none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73" name="Google Shape;173;p22"/>
          <p:cNvSpPr txBox="1">
            <a:spLocks noGrp="1"/>
          </p:cNvSpPr>
          <p:nvPr>
            <p:ph type="body" idx="3"/>
          </p:nvPr>
        </p:nvSpPr>
        <p:spPr>
          <a:xfrm>
            <a:off x="623390" y="468000"/>
            <a:ext cx="108480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388D"/>
              </a:buClr>
              <a:buSzPts val="2400"/>
              <a:buNone/>
            </a:pPr>
            <a:r>
              <a:rPr lang="en-GB" dirty="0"/>
              <a:t>MTW: OUR IMPACT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2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487488" y="1022353"/>
            <a:ext cx="9145017" cy="4749557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3"/>
          <p:cNvSpPr txBox="1">
            <a:spLocks noGrp="1"/>
          </p:cNvSpPr>
          <p:nvPr>
            <p:ph type="sldNum" idx="12"/>
          </p:nvPr>
        </p:nvSpPr>
        <p:spPr>
          <a:xfrm>
            <a:off x="6384032" y="6381341"/>
            <a:ext cx="2844800" cy="255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50" tIns="45475" rIns="9095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latin typeface="Arial"/>
                <a:ea typeface="Arial"/>
                <a:cs typeface="Arial"/>
                <a:sym typeface="Arial"/>
              </a:rPr>
              <a:t>5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23"/>
          <p:cNvSpPr txBox="1">
            <a:spLocks noGrp="1"/>
          </p:cNvSpPr>
          <p:nvPr>
            <p:ph type="body" idx="3"/>
          </p:nvPr>
        </p:nvSpPr>
        <p:spPr>
          <a:xfrm>
            <a:off x="623390" y="468000"/>
            <a:ext cx="108480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388D"/>
              </a:buClr>
              <a:buSzPts val="2400"/>
              <a:buNone/>
            </a:pPr>
            <a:r>
              <a:rPr lang="en-GB"/>
              <a:t>MTW: WHERE WE OPERATE ON THE EMPLOYMENT JOURNEY </a:t>
            </a:r>
            <a:endParaRPr/>
          </a:p>
        </p:txBody>
      </p:sp>
      <p:sp>
        <p:nvSpPr>
          <p:cNvPr id="182" name="Google Shape;182;p23"/>
          <p:cNvSpPr/>
          <p:nvPr/>
        </p:nvSpPr>
        <p:spPr>
          <a:xfrm>
            <a:off x="6744072" y="980729"/>
            <a:ext cx="2016224" cy="4791182"/>
          </a:xfrm>
          <a:prstGeom prst="rect">
            <a:avLst/>
          </a:prstGeom>
          <a:solidFill>
            <a:srgbClr val="FFC6E5">
              <a:alpha val="29411"/>
            </a:srgbClr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1"/>
              <a:buFont typeface="Arial"/>
              <a:buNone/>
            </a:pPr>
            <a:endParaRPr sz="1801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23"/>
          <p:cNvSpPr txBox="1"/>
          <p:nvPr/>
        </p:nvSpPr>
        <p:spPr>
          <a:xfrm>
            <a:off x="6816080" y="1401430"/>
            <a:ext cx="1288732" cy="400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1"/>
              <a:buFont typeface="Arial"/>
              <a:buNone/>
            </a:pPr>
            <a:r>
              <a:rPr lang="en-GB" sz="1001" b="1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Focus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1"/>
              <a:buFont typeface="Arial"/>
              <a:buNone/>
            </a:pPr>
            <a:r>
              <a:rPr lang="en-GB" sz="1001" b="1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of MtW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4"/>
          <p:cNvSpPr txBox="1">
            <a:spLocks noGrp="1"/>
          </p:cNvSpPr>
          <p:nvPr>
            <p:ph type="sldNum" idx="12"/>
          </p:nvPr>
        </p:nvSpPr>
        <p:spPr>
          <a:xfrm>
            <a:off x="6384032" y="6381341"/>
            <a:ext cx="2844900" cy="2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50" tIns="45475" rIns="9095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  <p:pic>
        <p:nvPicPr>
          <p:cNvPr id="190" name="Google Shape;190;p24"/>
          <p:cNvPicPr preferRelativeResize="0"/>
          <p:nvPr/>
        </p:nvPicPr>
        <p:blipFill rotWithShape="1">
          <a:blip r:embed="rId3">
            <a:alphaModFix/>
          </a:blip>
          <a:srcRect l="9611" t="14591" r="11022" b="695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5"/>
          <p:cNvSpPr txBox="1">
            <a:spLocks noGrp="1"/>
          </p:cNvSpPr>
          <p:nvPr>
            <p:ph type="sldNum" idx="12"/>
          </p:nvPr>
        </p:nvSpPr>
        <p:spPr>
          <a:xfrm>
            <a:off x="6384032" y="6381426"/>
            <a:ext cx="2844800" cy="255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50" tIns="45475" rIns="90950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  <p:sp>
        <p:nvSpPr>
          <p:cNvPr id="197" name="Google Shape;197;p25"/>
          <p:cNvSpPr txBox="1">
            <a:spLocks noGrp="1"/>
          </p:cNvSpPr>
          <p:nvPr>
            <p:ph type="body" idx="2"/>
          </p:nvPr>
        </p:nvSpPr>
        <p:spPr>
          <a:xfrm>
            <a:off x="624416" y="792000"/>
            <a:ext cx="108480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0950" bIns="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1"/>
              <a:buNone/>
            </a:pPr>
            <a:r>
              <a:rPr lang="en-GB" dirty="0"/>
              <a:t>PROGRAMME EXAMPLES</a:t>
            </a:r>
            <a:endParaRPr dirty="0"/>
          </a:p>
        </p:txBody>
      </p:sp>
      <p:sp>
        <p:nvSpPr>
          <p:cNvPr id="198" name="Google Shape;198;p25"/>
          <p:cNvSpPr txBox="1">
            <a:spLocks noGrp="1"/>
          </p:cNvSpPr>
          <p:nvPr>
            <p:ph type="body" idx="3"/>
          </p:nvPr>
        </p:nvSpPr>
        <p:spPr>
          <a:xfrm>
            <a:off x="623390" y="468000"/>
            <a:ext cx="108480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388D"/>
              </a:buClr>
              <a:buSzPts val="2400"/>
              <a:buNone/>
            </a:pPr>
            <a:r>
              <a:rPr lang="en-GB" dirty="0"/>
              <a:t>MTW: EMPLOYER MODELS</a:t>
            </a:r>
            <a:endParaRPr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48616" t="33618" r="23273" b="26610"/>
          <a:stretch/>
        </p:blipFill>
        <p:spPr>
          <a:xfrm>
            <a:off x="8044469" y="515212"/>
            <a:ext cx="3392994" cy="26989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48509" t="28125" r="23380" b="29262"/>
          <a:stretch/>
        </p:blipFill>
        <p:spPr>
          <a:xfrm>
            <a:off x="902422" y="2252631"/>
            <a:ext cx="3381248" cy="28817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48616" t="25283" r="22741" b="35323"/>
          <a:stretch/>
        </p:blipFill>
        <p:spPr>
          <a:xfrm>
            <a:off x="8010543" y="3192134"/>
            <a:ext cx="3460847" cy="26760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/>
          <a:srcRect l="48616" t="26610" r="22741" b="23200"/>
          <a:stretch/>
        </p:blipFill>
        <p:spPr>
          <a:xfrm>
            <a:off x="4283670" y="1735827"/>
            <a:ext cx="3726873" cy="367145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6"/>
          <p:cNvSpPr txBox="1">
            <a:spLocks noGrp="1"/>
          </p:cNvSpPr>
          <p:nvPr>
            <p:ph type="body" idx="1"/>
          </p:nvPr>
        </p:nvSpPr>
        <p:spPr>
          <a:xfrm>
            <a:off x="623390" y="3424578"/>
            <a:ext cx="10848000" cy="2135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0950" bIns="0" anchor="t" anchorCtr="0">
            <a:noAutofit/>
          </a:bodyPr>
          <a:lstStyle/>
          <a:p>
            <a:pPr marL="514350" indent="-285750"/>
            <a:r>
              <a:rPr lang="en-GB" sz="1500" dirty="0">
                <a:highlight>
                  <a:srgbClr val="FFFFFF"/>
                </a:highlight>
                <a:latin typeface="+mn-lt"/>
                <a:ea typeface="Calibri"/>
                <a:cs typeface="Calibri"/>
                <a:sym typeface="Calibri"/>
              </a:rPr>
              <a:t>Set up in 2019; several employers have joined Movement to Work under this remit</a:t>
            </a:r>
          </a:p>
          <a:p>
            <a:pPr marL="514350" indent="-285750"/>
            <a:endParaRPr lang="en-GB" sz="1500" dirty="0">
              <a:highlight>
                <a:srgbClr val="FFFFFF"/>
              </a:highlight>
              <a:latin typeface="+mn-lt"/>
              <a:ea typeface="Calibri"/>
              <a:cs typeface="Calibri"/>
              <a:sym typeface="Calibri"/>
            </a:endParaRPr>
          </a:p>
          <a:p>
            <a:pPr marL="514350" indent="-285750"/>
            <a:r>
              <a:rPr lang="en-GB" sz="1500" dirty="0">
                <a:highlight>
                  <a:srgbClr val="FFFFFF"/>
                </a:highlight>
                <a:latin typeface="+mn-lt"/>
                <a:ea typeface="Calibri"/>
                <a:cs typeface="Calibri"/>
                <a:sym typeface="Calibri"/>
              </a:rPr>
              <a:t>Identify 16-18yr olds who are </a:t>
            </a:r>
            <a:r>
              <a:rPr lang="en-GB" sz="1500" b="1" dirty="0">
                <a:highlight>
                  <a:srgbClr val="FFFFFF"/>
                </a:highlight>
                <a:latin typeface="+mn-lt"/>
                <a:ea typeface="Calibri"/>
                <a:cs typeface="Calibri"/>
                <a:sym typeface="Calibri"/>
              </a:rPr>
              <a:t>less likely </a:t>
            </a:r>
            <a:r>
              <a:rPr lang="en-GB" sz="1500" dirty="0">
                <a:highlight>
                  <a:srgbClr val="FFFFFF"/>
                </a:highlight>
                <a:latin typeface="+mn-lt"/>
                <a:ea typeface="Calibri"/>
                <a:cs typeface="Calibri"/>
                <a:sym typeface="Calibri"/>
              </a:rPr>
              <a:t>to attend activities that meet Gatsby Benchmark 6 (experiences of workplaces) whilst in education, and are therefore more at risk of becoming NEET</a:t>
            </a:r>
          </a:p>
          <a:p>
            <a:pPr marL="514350" indent="-285750"/>
            <a:endParaRPr sz="1500" dirty="0">
              <a:highlight>
                <a:srgbClr val="FFFFFF"/>
              </a:highlight>
              <a:latin typeface="+mn-lt"/>
              <a:ea typeface="Calibri"/>
              <a:cs typeface="Calibri"/>
              <a:sym typeface="Calibri"/>
            </a:endParaRPr>
          </a:p>
          <a:p>
            <a:pPr marL="514350" indent="-285750"/>
            <a:r>
              <a:rPr lang="en-GB" sz="1500" dirty="0">
                <a:highlight>
                  <a:srgbClr val="FFFFFF"/>
                </a:highlight>
                <a:latin typeface="+mn-lt"/>
                <a:ea typeface="Calibri"/>
                <a:cs typeface="Calibri"/>
                <a:sym typeface="Calibri"/>
              </a:rPr>
              <a:t>Work with employers to </a:t>
            </a:r>
            <a:r>
              <a:rPr lang="en-GB" sz="1500" b="1" dirty="0">
                <a:highlight>
                  <a:srgbClr val="FFFFFF"/>
                </a:highlight>
                <a:latin typeface="+mn-lt"/>
                <a:ea typeface="Calibri"/>
                <a:cs typeface="Calibri"/>
                <a:sym typeface="Calibri"/>
              </a:rPr>
              <a:t>identify opportunities to engage </a:t>
            </a:r>
            <a:r>
              <a:rPr lang="en-GB" sz="1500" dirty="0">
                <a:highlight>
                  <a:srgbClr val="FFFFFF"/>
                </a:highlight>
                <a:latin typeface="+mn-lt"/>
                <a:ea typeface="Calibri"/>
                <a:cs typeface="Calibri"/>
                <a:sym typeface="Calibri"/>
              </a:rPr>
              <a:t>these groups in activities that meet GB6 whilst still in education e.g. work placements</a:t>
            </a:r>
            <a:endParaRPr sz="1500" dirty="0">
              <a:highlight>
                <a:srgbClr val="FFFFFF"/>
              </a:highlight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26"/>
          <p:cNvSpPr txBox="1">
            <a:spLocks noGrp="1"/>
          </p:cNvSpPr>
          <p:nvPr>
            <p:ph type="sldNum" idx="12"/>
          </p:nvPr>
        </p:nvSpPr>
        <p:spPr>
          <a:xfrm>
            <a:off x="6384032" y="6381426"/>
            <a:ext cx="2844800" cy="255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50" tIns="45475" rIns="90950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  <p:sp>
        <p:nvSpPr>
          <p:cNvPr id="208" name="Google Shape;208;p26"/>
          <p:cNvSpPr txBox="1">
            <a:spLocks noGrp="1"/>
          </p:cNvSpPr>
          <p:nvPr>
            <p:ph type="body" idx="2"/>
          </p:nvPr>
        </p:nvSpPr>
        <p:spPr>
          <a:xfrm>
            <a:off x="624416" y="792000"/>
            <a:ext cx="108480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0950" bIns="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1"/>
              <a:buNone/>
            </a:pPr>
            <a:r>
              <a:rPr lang="en-GB" dirty="0"/>
              <a:t>SCHOOL ENGAGEMENT</a:t>
            </a:r>
            <a:endParaRPr dirty="0"/>
          </a:p>
        </p:txBody>
      </p:sp>
      <p:sp>
        <p:nvSpPr>
          <p:cNvPr id="209" name="Google Shape;209;p26"/>
          <p:cNvSpPr txBox="1">
            <a:spLocks noGrp="1"/>
          </p:cNvSpPr>
          <p:nvPr>
            <p:ph type="body" idx="3"/>
          </p:nvPr>
        </p:nvSpPr>
        <p:spPr>
          <a:xfrm>
            <a:off x="623390" y="468000"/>
            <a:ext cx="108480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388D"/>
              </a:buClr>
              <a:buSzPts val="2400"/>
              <a:buNone/>
            </a:pPr>
            <a:r>
              <a:rPr lang="en-GB" dirty="0"/>
              <a:t>MTW: PROJECT 16-18</a:t>
            </a:r>
            <a:endParaRPr dirty="0"/>
          </a:p>
        </p:txBody>
      </p:sp>
      <p:pic>
        <p:nvPicPr>
          <p:cNvPr id="15" name="Google Shape;46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9352" y="1743527"/>
            <a:ext cx="2053296" cy="71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27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22351" y="3131397"/>
            <a:ext cx="1649266" cy="1753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7" descr="A close up of a 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28830" y="3382943"/>
            <a:ext cx="2025757" cy="2153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65052" y="1576440"/>
            <a:ext cx="1305639" cy="1387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2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6">
            <a:alphaModFix/>
          </a:blip>
          <a:srcRect/>
          <a:stretch/>
        </p:blipFill>
        <p:spPr>
          <a:xfrm>
            <a:off x="4351714" y="2193387"/>
            <a:ext cx="1881900" cy="2000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27"/>
          <p:cNvSpPr txBox="1">
            <a:spLocks noGrp="1"/>
          </p:cNvSpPr>
          <p:nvPr>
            <p:ph type="body" idx="2"/>
          </p:nvPr>
        </p:nvSpPr>
        <p:spPr>
          <a:xfrm>
            <a:off x="1928830" y="701800"/>
            <a:ext cx="9804600" cy="3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095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None/>
            </a:pPr>
            <a:r>
              <a:rPr lang="en-GB"/>
              <a:t>ACROSS GEOPGRAPHY, FOCUS COHORTS AND PROGRAMME DESIGN</a:t>
            </a:r>
            <a:endParaRPr/>
          </a:p>
        </p:txBody>
      </p:sp>
      <p:sp>
        <p:nvSpPr>
          <p:cNvPr id="220" name="Google Shape;220;p27"/>
          <p:cNvSpPr txBox="1">
            <a:spLocks noGrp="1"/>
          </p:cNvSpPr>
          <p:nvPr>
            <p:ph type="body" idx="3"/>
          </p:nvPr>
        </p:nvSpPr>
        <p:spPr>
          <a:xfrm>
            <a:off x="473766" y="468000"/>
            <a:ext cx="94329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388D"/>
              </a:buClr>
              <a:buSzPts val="2400"/>
              <a:buNone/>
            </a:pPr>
            <a:r>
              <a:rPr lang="en-GB"/>
              <a:t>MTW: THE PARTNER NETWORK</a:t>
            </a:r>
            <a:endParaRPr/>
          </a:p>
        </p:txBody>
      </p:sp>
      <p:sp>
        <p:nvSpPr>
          <p:cNvPr id="221" name="Google Shape;221;p27"/>
          <p:cNvSpPr txBox="1">
            <a:spLocks noGrp="1"/>
          </p:cNvSpPr>
          <p:nvPr>
            <p:ph type="sldNum" idx="4294967295"/>
          </p:nvPr>
        </p:nvSpPr>
        <p:spPr>
          <a:xfrm>
            <a:off x="9347200" y="6381750"/>
            <a:ext cx="28449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50" tIns="45475" rIns="90950" bIns="454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  <p:pic>
        <p:nvPicPr>
          <p:cNvPr id="222" name="Google Shape;222;p27" descr="A picture containing animal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35022" y="1090105"/>
            <a:ext cx="2563574" cy="2725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2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146051" y="1531399"/>
            <a:ext cx="1846440" cy="389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2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588962" y="1369088"/>
            <a:ext cx="879763" cy="791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27" descr="A screenshot of a cell phone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493375" y="2888156"/>
            <a:ext cx="1728642" cy="1837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27" descr="A close up of a logo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318961" y="1928028"/>
            <a:ext cx="1478817" cy="969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27" descr="A close up of a sign&#10;&#10;Description automatically generated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126906" y="3173619"/>
            <a:ext cx="933851" cy="992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27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5437437" y="4579860"/>
            <a:ext cx="1286391" cy="833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27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74532" y="4318516"/>
            <a:ext cx="1111997" cy="1218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27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2207370" y="5020212"/>
            <a:ext cx="1052475" cy="785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27" descr="A picture containing clipart&#10;&#10;Description automatically generated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3166221" y="1297757"/>
            <a:ext cx="2248448" cy="511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27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3851911" y="4800244"/>
            <a:ext cx="1549717" cy="1162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27" descr="A picture containing device&#10;&#10;Description automatically generated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2451620" y="3052016"/>
            <a:ext cx="1893955" cy="838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27" descr="A close up of a piece of paper&#10;&#10;Description automatically generated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7466480" y="1547161"/>
            <a:ext cx="1372860" cy="1459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27" descr="cid:image001.png@01D3896A.EE21D650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6678619" y="1274028"/>
            <a:ext cx="2225520" cy="452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27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5771673" y="2605066"/>
            <a:ext cx="2233691" cy="1162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27" descr="A picture containing clipart&#10;&#10;Description automatically generated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5531381" y="3985945"/>
            <a:ext cx="1483603" cy="452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27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8770777" y="1484091"/>
            <a:ext cx="1976182" cy="414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27" descr="A picture containing object&#10;&#10;Description automatically generated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8107103" y="2973535"/>
            <a:ext cx="1472445" cy="487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27"/>
          <p:cNvPicPr preferRelativeResize="0"/>
          <p:nvPr/>
        </p:nvPicPr>
        <p:blipFill rotWithShape="1">
          <a:blip r:embed="rId25">
            <a:alphaModFix/>
          </a:blip>
          <a:srcRect/>
          <a:stretch/>
        </p:blipFill>
        <p:spPr>
          <a:xfrm>
            <a:off x="3755732" y="4192065"/>
            <a:ext cx="1380135" cy="597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27" descr="A screenshot of a cell phone&#10;&#10;Description automatically generated"/>
          <p:cNvPicPr preferRelativeResize="0"/>
          <p:nvPr/>
        </p:nvPicPr>
        <p:blipFill rotWithShape="1">
          <a:blip r:embed="rId26">
            <a:alphaModFix/>
          </a:blip>
          <a:srcRect/>
          <a:stretch/>
        </p:blipFill>
        <p:spPr>
          <a:xfrm>
            <a:off x="7868511" y="4295948"/>
            <a:ext cx="1483603" cy="15770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27" descr="A close up of a sign&#10;&#10;Description automatically generated"/>
          <p:cNvPicPr preferRelativeResize="0"/>
          <p:nvPr/>
        </p:nvPicPr>
        <p:blipFill rotWithShape="1">
          <a:blip r:embed="rId27">
            <a:alphaModFix/>
          </a:blip>
          <a:srcRect/>
          <a:stretch/>
        </p:blipFill>
        <p:spPr>
          <a:xfrm>
            <a:off x="9313593" y="4463805"/>
            <a:ext cx="1545107" cy="1214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27" descr="A close up of a sign&#10;&#10;Description automatically generated"/>
          <p:cNvPicPr preferRelativeResize="0"/>
          <p:nvPr/>
        </p:nvPicPr>
        <p:blipFill rotWithShape="1">
          <a:blip r:embed="rId28">
            <a:alphaModFix/>
          </a:blip>
          <a:srcRect/>
          <a:stretch/>
        </p:blipFill>
        <p:spPr>
          <a:xfrm>
            <a:off x="6438047" y="5493034"/>
            <a:ext cx="2680929" cy="404098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27"/>
          <p:cNvSpPr txBox="1"/>
          <p:nvPr/>
        </p:nvSpPr>
        <p:spPr>
          <a:xfrm>
            <a:off x="473766" y="833371"/>
            <a:ext cx="94329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388D"/>
              </a:buClr>
              <a:buSzPts val="2400"/>
              <a:buFont typeface="Arial"/>
              <a:buNone/>
            </a:pPr>
            <a:r>
              <a:rPr lang="en-GB" sz="2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OVER 50 ORGANISATIONS TO SUPPORT DELIVERY</a:t>
            </a:r>
            <a:endParaRPr sz="22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2W">
  <a:themeElements>
    <a:clrScheme name="Custom 2">
      <a:dk1>
        <a:srgbClr val="CAD400"/>
      </a:dk1>
      <a:lt1>
        <a:srgbClr val="FFFFFF"/>
      </a:lt1>
      <a:dk2>
        <a:srgbClr val="E1007E"/>
      </a:dk2>
      <a:lt2>
        <a:srgbClr val="FFFFFF"/>
      </a:lt2>
      <a:accent1>
        <a:srgbClr val="CAD400"/>
      </a:accent1>
      <a:accent2>
        <a:srgbClr val="E1007E"/>
      </a:accent2>
      <a:accent3>
        <a:srgbClr val="80388D"/>
      </a:accent3>
      <a:accent4>
        <a:srgbClr val="929497"/>
      </a:accent4>
      <a:accent5>
        <a:srgbClr val="C5C7C9"/>
      </a:accent5>
      <a:accent6>
        <a:srgbClr val="CAD400"/>
      </a:accent6>
      <a:hlink>
        <a:srgbClr val="80388D"/>
      </a:hlink>
      <a:folHlink>
        <a:srgbClr val="E100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M2W">
  <a:themeElements>
    <a:clrScheme name="Custom 2">
      <a:dk1>
        <a:srgbClr val="CAD400"/>
      </a:dk1>
      <a:lt1>
        <a:srgbClr val="FFFFFF"/>
      </a:lt1>
      <a:dk2>
        <a:srgbClr val="E1007E"/>
      </a:dk2>
      <a:lt2>
        <a:srgbClr val="FFFFFF"/>
      </a:lt2>
      <a:accent1>
        <a:srgbClr val="CAD400"/>
      </a:accent1>
      <a:accent2>
        <a:srgbClr val="E1007E"/>
      </a:accent2>
      <a:accent3>
        <a:srgbClr val="80388D"/>
      </a:accent3>
      <a:accent4>
        <a:srgbClr val="929497"/>
      </a:accent4>
      <a:accent5>
        <a:srgbClr val="C5C7C9"/>
      </a:accent5>
      <a:accent6>
        <a:srgbClr val="CAD400"/>
      </a:accent6>
      <a:hlink>
        <a:srgbClr val="80388D"/>
      </a:hlink>
      <a:folHlink>
        <a:srgbClr val="E100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M2W">
  <a:themeElements>
    <a:clrScheme name="Custom 2">
      <a:dk1>
        <a:srgbClr val="CAD400"/>
      </a:dk1>
      <a:lt1>
        <a:srgbClr val="FFFFFF"/>
      </a:lt1>
      <a:dk2>
        <a:srgbClr val="E1007E"/>
      </a:dk2>
      <a:lt2>
        <a:srgbClr val="FFFFFF"/>
      </a:lt2>
      <a:accent1>
        <a:srgbClr val="CAD400"/>
      </a:accent1>
      <a:accent2>
        <a:srgbClr val="E1007E"/>
      </a:accent2>
      <a:accent3>
        <a:srgbClr val="80388D"/>
      </a:accent3>
      <a:accent4>
        <a:srgbClr val="929497"/>
      </a:accent4>
      <a:accent5>
        <a:srgbClr val="C5C7C9"/>
      </a:accent5>
      <a:accent6>
        <a:srgbClr val="CAD400"/>
      </a:accent6>
      <a:hlink>
        <a:srgbClr val="80388D"/>
      </a:hlink>
      <a:folHlink>
        <a:srgbClr val="E100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649</Words>
  <Application>Microsoft Office PowerPoint</Application>
  <PresentationFormat>Widescreen</PresentationFormat>
  <Paragraphs>98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Noto Sans Symbols</vt:lpstr>
      <vt:lpstr>Tahoma</vt:lpstr>
      <vt:lpstr>Arial</vt:lpstr>
      <vt:lpstr>Calibri</vt:lpstr>
      <vt:lpstr>Avenir</vt:lpstr>
      <vt:lpstr>M2W</vt:lpstr>
      <vt:lpstr>2_M2W</vt:lpstr>
      <vt:lpstr>1_M2W</vt:lpstr>
      <vt:lpstr>AN INTRODUCTION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INTRODUCTION</dc:title>
  <dc:creator>Spencer, Sophia (UK)</dc:creator>
  <cp:lastModifiedBy>Spencer, Sophia (UK)</cp:lastModifiedBy>
  <cp:revision>27</cp:revision>
  <dcterms:modified xsi:type="dcterms:W3CDTF">2020-05-07T11:15:19Z</dcterms:modified>
</cp:coreProperties>
</file>